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05" r:id="rId50"/>
    <p:sldId id="307" r:id="rId51"/>
    <p:sldId id="308" r:id="rId52"/>
    <p:sldId id="309" r:id="rId53"/>
    <p:sldId id="310" r:id="rId54"/>
    <p:sldId id="268" r:id="rId55"/>
    <p:sldId id="311" r:id="rId56"/>
    <p:sldId id="27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A6B17-39F7-4148-90E4-536E0567D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79" y="2323088"/>
            <a:ext cx="8905460" cy="1709571"/>
          </a:xfrm>
        </p:spPr>
        <p:txBody>
          <a:bodyPr/>
          <a:lstStyle/>
          <a:p>
            <a:pPr algn="ctr"/>
            <a:r>
              <a:rPr lang="pt-BR" sz="3200" dirty="0"/>
              <a:t>Sistema para monitoramento do crescimento da alface(</a:t>
            </a:r>
            <a:r>
              <a:rPr lang="pt-BR" sz="3200" i="1" dirty="0" err="1"/>
              <a:t>Lactuca</a:t>
            </a:r>
            <a:r>
              <a:rPr lang="pt-BR" sz="3200" i="1" dirty="0"/>
              <a:t> Sativa L.</a:t>
            </a:r>
            <a:r>
              <a:rPr lang="pt-BR" sz="3200" dirty="0"/>
              <a:t>) utilizando processamento digital de imagens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18E4B9-AAB8-4A95-851D-6B723FDC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141" y="4580920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pt-BR" dirty="0"/>
              <a:t>Autor : </a:t>
            </a:r>
            <a:r>
              <a:rPr lang="pt-BR" dirty="0" err="1"/>
              <a:t>Suéliton</a:t>
            </a:r>
            <a:r>
              <a:rPr lang="pt-BR" dirty="0"/>
              <a:t> dos Santos Silva</a:t>
            </a:r>
          </a:p>
          <a:p>
            <a:pPr algn="l"/>
            <a:r>
              <a:rPr lang="pt-BR" dirty="0"/>
              <a:t>Orientador : Leonardo Rodrigues de Lima Teixeira</a:t>
            </a:r>
          </a:p>
          <a:p>
            <a:pPr algn="l"/>
            <a:r>
              <a:rPr lang="pt-BR" dirty="0" err="1"/>
              <a:t>Coorientador</a:t>
            </a:r>
            <a:r>
              <a:rPr lang="pt-BR" dirty="0"/>
              <a:t>: Anderson Patrício Fernandes dos Santos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E0D1A5-AB4D-487A-A2B1-4CA94323EDF4}"/>
              </a:ext>
            </a:extLst>
          </p:cNvPr>
          <p:cNvSpPr/>
          <p:nvPr/>
        </p:nvSpPr>
        <p:spPr>
          <a:xfrm>
            <a:off x="1596886" y="170892"/>
            <a:ext cx="7630734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UNIVERSIDADE FEDERAL DO RIO GRANDE DO NORTE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UNIDADE ACADÊMICA ESPECIALIZADA EM CIÊNCIAS AGRÁRIAS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CURSO SUPERIOR DE TECNOLOGIA EM ANÁLISE E DESENVOLVIMENTO DE SISTEMAS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627643-DED9-42F7-8D25-1BCB8E5DAF04}"/>
              </a:ext>
            </a:extLst>
          </p:cNvPr>
          <p:cNvSpPr txBox="1"/>
          <p:nvPr/>
        </p:nvSpPr>
        <p:spPr>
          <a:xfrm>
            <a:off x="3993376" y="631777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Macaíba, 2018</a:t>
            </a:r>
          </a:p>
        </p:txBody>
      </p:sp>
    </p:spTree>
    <p:extLst>
      <p:ext uri="{BB962C8B-B14F-4D97-AF65-F5344CB8AC3E}">
        <p14:creationId xmlns:p14="http://schemas.microsoft.com/office/powerpoint/2010/main" val="370407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7C2EC-4296-4913-AB11-F2F358A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5B111-BFB2-4868-804C-5C3336ED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3757"/>
            <a:ext cx="8596668" cy="4810539"/>
          </a:xfrm>
        </p:spPr>
        <p:txBody>
          <a:bodyPr/>
          <a:lstStyle/>
          <a:p>
            <a:r>
              <a:rPr lang="en-US" dirty="0"/>
              <a:t>Jung </a:t>
            </a:r>
            <a:r>
              <a:rPr lang="en-US" i="1" dirty="0"/>
              <a:t>et. al. </a:t>
            </a:r>
            <a:r>
              <a:rPr lang="pt-BR" dirty="0"/>
              <a:t>(2015) desenvolveram um método não destrutivo, para medição do peso da massa fresca da alface em sistemas hidropônicos.</a:t>
            </a:r>
          </a:p>
          <a:p>
            <a:pPr lvl="1"/>
            <a:r>
              <a:rPr lang="pt-BR" dirty="0"/>
              <a:t>Método morfológico</a:t>
            </a:r>
          </a:p>
          <a:p>
            <a:pPr lvl="1"/>
            <a:r>
              <a:rPr lang="pt-BR" dirty="0"/>
              <a:t>Contagem de pixels</a:t>
            </a:r>
          </a:p>
          <a:p>
            <a:pPr lvl="1"/>
            <a:r>
              <a:rPr lang="pt-BR" i="1" dirty="0" err="1"/>
              <a:t>LabVIEW</a:t>
            </a:r>
            <a:r>
              <a:rPr lang="pt-BR" i="1" dirty="0"/>
              <a:t> CVI </a:t>
            </a:r>
            <a:r>
              <a:rPr lang="pt-BR" dirty="0"/>
              <a:t>e </a:t>
            </a:r>
            <a:r>
              <a:rPr lang="pt-BR" i="1" dirty="0"/>
              <a:t>MATLAB</a:t>
            </a:r>
            <a:r>
              <a:rPr lang="pt-BR" dirty="0"/>
              <a:t>.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82E1B52-435B-4108-8AB4-2125B7404E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5" y="3651525"/>
            <a:ext cx="7008927" cy="27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76DDE-3981-4595-97A7-778B20F6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F5E9E-F41F-4695-AE70-C1F80C1E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3757"/>
            <a:ext cx="8596668" cy="4477605"/>
          </a:xfrm>
        </p:spPr>
        <p:txBody>
          <a:bodyPr/>
          <a:lstStyle/>
          <a:p>
            <a:r>
              <a:rPr lang="pt-BR" dirty="0"/>
              <a:t>Medeiros (2018) utilizou o processamento digital de imagens para quantificar a perda fotossintética das folhas do cajueiro.</a:t>
            </a:r>
          </a:p>
          <a:p>
            <a:pPr lvl="1"/>
            <a:r>
              <a:rPr lang="pt-BR" dirty="0"/>
              <a:t>PLANTARES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C99406B4-E93D-4083-9387-A9F7382215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5" y="2842591"/>
            <a:ext cx="6705601" cy="34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6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ADC43-D51C-400F-9F1B-67E42872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84717-78A3-49FD-B868-050A0F4C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3513"/>
            <a:ext cx="8596668" cy="4437849"/>
          </a:xfrm>
        </p:spPr>
        <p:txBody>
          <a:bodyPr/>
          <a:lstStyle/>
          <a:p>
            <a:r>
              <a:rPr lang="pt-BR" dirty="0" err="1"/>
              <a:t>Easlon</a:t>
            </a:r>
            <a:r>
              <a:rPr lang="pt-BR" dirty="0"/>
              <a:t> &amp; Bloom (2014) desenvolveram o software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dirty="0"/>
              <a:t>,  para medição da área foliar da planta </a:t>
            </a:r>
            <a:r>
              <a:rPr lang="pt-BR" i="1" dirty="0" err="1"/>
              <a:t>Arabidopsis</a:t>
            </a:r>
            <a:r>
              <a:rPr lang="pt-BR" i="1" dirty="0"/>
              <a:t>.</a:t>
            </a:r>
          </a:p>
          <a:p>
            <a:pPr lvl="1"/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E3FDB5-C14A-493D-9064-84D59109EA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71" y="2924313"/>
            <a:ext cx="6571007" cy="35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0E7EE-DB7E-46BE-9110-8F4F5EF9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37947-F8C8-4AF1-93A4-7D721CE3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487"/>
            <a:ext cx="8596668" cy="4596875"/>
          </a:xfrm>
        </p:spPr>
        <p:txBody>
          <a:bodyPr>
            <a:normAutofit/>
          </a:bodyPr>
          <a:lstStyle/>
          <a:p>
            <a:r>
              <a:rPr lang="pt-BR" dirty="0"/>
              <a:t>Geral</a:t>
            </a:r>
          </a:p>
          <a:p>
            <a:pPr lvl="1" algn="just"/>
            <a:r>
              <a:rPr lang="pt-BR" dirty="0"/>
              <a:t>Medir de forma computacional, com auxílio de Processamento Digital de Imagens, a taxa de crescimento de mudas de alface, extraindo dados de área foliar e crescimento em percentual das plantas analisadas.</a:t>
            </a:r>
          </a:p>
          <a:p>
            <a:pPr algn="just"/>
            <a:r>
              <a:rPr lang="pt-BR" dirty="0"/>
              <a:t>Específicos</a:t>
            </a:r>
          </a:p>
          <a:p>
            <a:pPr lvl="1" algn="just"/>
            <a:r>
              <a:rPr lang="pt-BR" dirty="0"/>
              <a:t>Desenvolver estrutura para captura de fotos em sistema hidropônico; </a:t>
            </a:r>
          </a:p>
          <a:p>
            <a:pPr lvl="1" algn="just"/>
            <a:r>
              <a:rPr lang="pt-BR" dirty="0"/>
              <a:t>Desenvolver aplicativo móvel para captura de fotos do plantio em questão e exibição dos dados referentes ao experimento;</a:t>
            </a:r>
          </a:p>
          <a:p>
            <a:pPr lvl="1" algn="just"/>
            <a:r>
              <a:rPr lang="pt-BR" dirty="0"/>
              <a:t>Desenvolver arquitetura de dados não-relacional em nuvem;</a:t>
            </a:r>
          </a:p>
          <a:p>
            <a:pPr lvl="1" algn="just"/>
            <a:r>
              <a:rPr lang="pt-BR" dirty="0"/>
              <a:t>Implementar algoritmo de processamento de imagens;</a:t>
            </a:r>
          </a:p>
          <a:p>
            <a:pPr lvl="1" algn="just"/>
            <a:r>
              <a:rPr lang="pt-BR" dirty="0"/>
              <a:t>Implementar algoritmo para cálculo da área quadrada do plantio; </a:t>
            </a:r>
          </a:p>
          <a:p>
            <a:pPr lvl="1" algn="just"/>
            <a:r>
              <a:rPr lang="pt-BR" dirty="0"/>
              <a:t>Implementar algoritmo para cálculo da taxa de crescimento em percentual do plantio.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32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5A289-E5EE-43A8-82B7-7FEB97C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02DF2-8309-4CD2-B4A8-230CCE2F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5"/>
          </a:xfrm>
        </p:spPr>
        <p:txBody>
          <a:bodyPr>
            <a:normAutofit/>
          </a:bodyPr>
          <a:lstStyle/>
          <a:p>
            <a:r>
              <a:rPr lang="pt-BR" dirty="0"/>
              <a:t>Padrão </a:t>
            </a:r>
            <a:r>
              <a:rPr lang="pt-BR" i="1" dirty="0" err="1"/>
              <a:t>publish</a:t>
            </a:r>
            <a:r>
              <a:rPr lang="pt-BR" i="1" dirty="0"/>
              <a:t>/</a:t>
            </a:r>
            <a:r>
              <a:rPr lang="pt-BR" i="1" dirty="0" err="1"/>
              <a:t>subscriber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i="1" dirty="0"/>
              <a:t>Broker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Tópicos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Publishers</a:t>
            </a:r>
            <a:r>
              <a:rPr lang="pt-BR" dirty="0"/>
              <a:t> 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Subscribers</a:t>
            </a:r>
            <a:endParaRPr lang="pt-BR" i="1" dirty="0"/>
          </a:p>
          <a:p>
            <a:pPr>
              <a:lnSpc>
                <a:spcPct val="150000"/>
              </a:lnSpc>
            </a:pPr>
            <a:r>
              <a:rPr lang="pt-BR" dirty="0" err="1"/>
              <a:t>Firebase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pt-BR" i="1" dirty="0"/>
              <a:t>Real Time </a:t>
            </a:r>
            <a:r>
              <a:rPr lang="pt-BR" i="1" dirty="0" err="1"/>
              <a:t>Database</a:t>
            </a:r>
            <a:r>
              <a:rPr lang="pt-BR" i="1" dirty="0"/>
              <a:t> (Broker)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Storage</a:t>
            </a:r>
            <a:r>
              <a:rPr lang="pt-BR" i="1" dirty="0"/>
              <a:t> (</a:t>
            </a:r>
            <a:r>
              <a:rPr lang="pt-BR" dirty="0"/>
              <a:t>armazenamento de arquivos</a:t>
            </a:r>
            <a:r>
              <a:rPr lang="pt-BR" i="1" dirty="0"/>
              <a:t>)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87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54977-339C-42B9-A9A9-C8A88923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3B3464-778B-43C6-996B-B7EEBD6A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Firebase</a:t>
            </a:r>
            <a:endParaRPr lang="pt-BR" dirty="0"/>
          </a:p>
          <a:p>
            <a:pPr lvl="1"/>
            <a:r>
              <a:rPr lang="pt-BR" dirty="0"/>
              <a:t>Banco de dados e armazenamento de arquivos</a:t>
            </a:r>
          </a:p>
          <a:p>
            <a:pPr lvl="1"/>
            <a:endParaRPr lang="pt-BR" dirty="0"/>
          </a:p>
          <a:p>
            <a:r>
              <a:rPr lang="pt-BR" dirty="0"/>
              <a:t>PDI</a:t>
            </a:r>
          </a:p>
          <a:p>
            <a:pPr lvl="1"/>
            <a:r>
              <a:rPr lang="pt-BR" dirty="0"/>
              <a:t>Responsável pelo processamento da imagem</a:t>
            </a:r>
          </a:p>
          <a:p>
            <a:pPr lvl="1"/>
            <a:endParaRPr lang="pt-BR" dirty="0"/>
          </a:p>
          <a:p>
            <a:r>
              <a:rPr lang="pt-BR" dirty="0"/>
              <a:t>Aplicativo móvel</a:t>
            </a:r>
          </a:p>
          <a:p>
            <a:pPr lvl="1"/>
            <a:r>
              <a:rPr lang="pt-BR" dirty="0"/>
              <a:t>Cliente do sistema e interface com o usuário</a:t>
            </a:r>
          </a:p>
          <a:p>
            <a:pPr marL="5715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4D15E4-98C6-4FA1-9457-5346725ED6E1}"/>
              </a:ext>
            </a:extLst>
          </p:cNvPr>
          <p:cNvSpPr txBox="1"/>
          <p:nvPr/>
        </p:nvSpPr>
        <p:spPr>
          <a:xfrm>
            <a:off x="677334" y="15610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Componentes:</a:t>
            </a:r>
          </a:p>
        </p:txBody>
      </p:sp>
    </p:spTree>
    <p:extLst>
      <p:ext uri="{BB962C8B-B14F-4D97-AF65-F5344CB8AC3E}">
        <p14:creationId xmlns:p14="http://schemas.microsoft.com/office/powerpoint/2010/main" val="113574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417DC-3F17-4AE2-A9CC-396B0EDE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2D6C0-E96D-45B8-8CD1-70CBFD21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2296"/>
            <a:ext cx="8596668" cy="4239066"/>
          </a:xfrm>
        </p:spPr>
        <p:txBody>
          <a:bodyPr/>
          <a:lstStyle/>
          <a:p>
            <a:r>
              <a:rPr lang="pt-BR" dirty="0"/>
              <a:t>3 componentes principais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CD0134-1F6B-4B01-AA11-2243FD46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643137"/>
            <a:ext cx="8744749" cy="27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A40CE-50D4-4289-BCD0-12979085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E04775-8F0A-4344-923D-EAD7DBDCE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2"/>
            <a:ext cx="8596668" cy="468964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Android 5.1 (</a:t>
            </a:r>
            <a:r>
              <a:rPr lang="pt-BR" dirty="0" err="1"/>
              <a:t>Lollipop</a:t>
            </a:r>
            <a:r>
              <a:rPr lang="pt-BR" dirty="0"/>
              <a:t>) ou superior</a:t>
            </a:r>
          </a:p>
          <a:p>
            <a:r>
              <a:rPr lang="pt-BR" dirty="0"/>
              <a:t>Componentes </a:t>
            </a:r>
            <a:r>
              <a:rPr lang="pt-BR" dirty="0" err="1"/>
              <a:t>android</a:t>
            </a:r>
            <a:endParaRPr lang="pt-BR" dirty="0"/>
          </a:p>
          <a:p>
            <a:pPr lvl="1"/>
            <a:r>
              <a:rPr lang="pt-BR" dirty="0" err="1"/>
              <a:t>Navigation</a:t>
            </a:r>
            <a:r>
              <a:rPr lang="pt-BR" dirty="0"/>
              <a:t> </a:t>
            </a:r>
            <a:r>
              <a:rPr lang="pt-BR" dirty="0" err="1"/>
              <a:t>Drawer</a:t>
            </a:r>
            <a:endParaRPr lang="pt-BR" dirty="0"/>
          </a:p>
          <a:p>
            <a:pPr lvl="1"/>
            <a:r>
              <a:rPr lang="pt-BR" dirty="0" err="1"/>
              <a:t>RecyclerView</a:t>
            </a:r>
            <a:endParaRPr lang="pt-BR" dirty="0"/>
          </a:p>
          <a:p>
            <a:pPr lvl="1"/>
            <a:r>
              <a:rPr lang="pt-BR" dirty="0" err="1"/>
              <a:t>CardView</a:t>
            </a:r>
            <a:endParaRPr lang="pt-BR" dirty="0"/>
          </a:p>
          <a:p>
            <a:pPr lvl="1"/>
            <a:r>
              <a:rPr lang="pt-BR" dirty="0" err="1"/>
              <a:t>Fragments</a:t>
            </a:r>
            <a:endParaRPr lang="pt-BR" dirty="0"/>
          </a:p>
          <a:p>
            <a:pPr lvl="1"/>
            <a:r>
              <a:rPr lang="pt-BR" dirty="0" err="1"/>
              <a:t>TabLayout</a:t>
            </a:r>
            <a:endParaRPr lang="pt-BR" dirty="0"/>
          </a:p>
          <a:p>
            <a:pPr lvl="1"/>
            <a:r>
              <a:rPr lang="pt-BR" dirty="0" err="1"/>
              <a:t>ViewPager</a:t>
            </a:r>
            <a:endParaRPr lang="pt-BR" dirty="0"/>
          </a:p>
          <a:p>
            <a:pPr lvl="1"/>
            <a:r>
              <a:rPr lang="pt-BR" dirty="0" err="1"/>
              <a:t>FloatActionButton</a:t>
            </a:r>
            <a:endParaRPr lang="pt-BR" dirty="0"/>
          </a:p>
          <a:p>
            <a:r>
              <a:rPr lang="pt-BR" dirty="0"/>
              <a:t>Componentes de terceiros</a:t>
            </a:r>
          </a:p>
          <a:p>
            <a:pPr lvl="1"/>
            <a:r>
              <a:rPr lang="pt-BR" dirty="0" err="1"/>
              <a:t>MPAndroidChart</a:t>
            </a:r>
            <a:r>
              <a:rPr lang="pt-BR" dirty="0"/>
              <a:t> (gráficos)</a:t>
            </a:r>
          </a:p>
          <a:p>
            <a:pPr lvl="1"/>
            <a:r>
              <a:rPr lang="pt-BR" dirty="0"/>
              <a:t>Picasso (download de imagens)</a:t>
            </a:r>
          </a:p>
          <a:p>
            <a:pPr lvl="1"/>
            <a:r>
              <a:rPr lang="pt-BR" dirty="0" err="1"/>
              <a:t>PhotoView</a:t>
            </a:r>
            <a:r>
              <a:rPr lang="pt-BR" dirty="0"/>
              <a:t> (zoom em imagens)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4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018E8-B1A8-4D79-8FD4-0B2F0307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21DFC-F4D4-4B24-9FFC-F6ABD827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Funcionalidades</a:t>
            </a:r>
          </a:p>
          <a:p>
            <a:pPr lvl="1"/>
            <a:r>
              <a:rPr lang="pt-BR" dirty="0"/>
              <a:t>Cadastro de usuário</a:t>
            </a:r>
          </a:p>
          <a:p>
            <a:pPr lvl="1"/>
            <a:r>
              <a:rPr lang="pt-BR" dirty="0"/>
              <a:t>Cadastro de experimento</a:t>
            </a:r>
          </a:p>
          <a:p>
            <a:pPr lvl="1"/>
            <a:r>
              <a:rPr lang="pt-BR" dirty="0"/>
              <a:t>Captura de imagem</a:t>
            </a:r>
          </a:p>
          <a:p>
            <a:pPr lvl="1"/>
            <a:r>
              <a:rPr lang="pt-BR" dirty="0"/>
              <a:t>Envio de imagem para o </a:t>
            </a:r>
            <a:r>
              <a:rPr lang="pt-BR" i="1" dirty="0" err="1"/>
              <a:t>storage</a:t>
            </a:r>
            <a:endParaRPr lang="pt-BR" i="1" dirty="0"/>
          </a:p>
          <a:p>
            <a:pPr lvl="1"/>
            <a:r>
              <a:rPr lang="pt-BR" dirty="0"/>
              <a:t>Geração de gráfico de área e percentual de crescimento</a:t>
            </a:r>
          </a:p>
          <a:p>
            <a:pPr lvl="1"/>
            <a:r>
              <a:rPr lang="pt-BR" dirty="0"/>
              <a:t>Consulta de  informações cadastradas</a:t>
            </a:r>
          </a:p>
          <a:p>
            <a:pPr lvl="1"/>
            <a:r>
              <a:rPr lang="pt-BR" dirty="0"/>
              <a:t>Exibição de imagens processadas</a:t>
            </a:r>
          </a:p>
          <a:p>
            <a:pPr lvl="1"/>
            <a:r>
              <a:rPr lang="pt-BR" dirty="0"/>
              <a:t>Sincronização com a </a:t>
            </a:r>
            <a:r>
              <a:rPr lang="pt-BR" dirty="0" err="1"/>
              <a:t>núvem</a:t>
            </a:r>
            <a:r>
              <a:rPr lang="pt-BR" dirty="0"/>
              <a:t> (lugares sem internet)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504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413B-73C9-4151-B759-A6FE8424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5DAB45-CE39-4AF9-AEFA-6326C208B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1965"/>
            <a:ext cx="8596668" cy="4729397"/>
          </a:xfrm>
        </p:spPr>
        <p:txBody>
          <a:bodyPr/>
          <a:lstStyle/>
          <a:p>
            <a:r>
              <a:rPr lang="pt-BR" dirty="0"/>
              <a:t>Diagrama de casos de uso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82938-7964-4C4A-A6F4-7CFFDF2B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30400"/>
            <a:ext cx="6181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57AAC-A4E1-4A66-963E-565B6DA2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F7362-7205-46E6-992D-F80CC910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  <a:p>
            <a:r>
              <a:rPr lang="pt-BR" dirty="0"/>
              <a:t>2. Trabalhos relacionados</a:t>
            </a:r>
          </a:p>
          <a:p>
            <a:r>
              <a:rPr lang="pt-BR" dirty="0"/>
              <a:t>3. Objetivos</a:t>
            </a:r>
          </a:p>
          <a:p>
            <a:r>
              <a:rPr lang="pt-BR" dirty="0"/>
              <a:t>4. Desenvolvimento</a:t>
            </a:r>
          </a:p>
          <a:p>
            <a:r>
              <a:rPr lang="pt-BR" dirty="0"/>
              <a:t>5. Materiais e métodos</a:t>
            </a:r>
          </a:p>
          <a:p>
            <a:r>
              <a:rPr lang="pt-BR" dirty="0"/>
              <a:t>6. Resultados</a:t>
            </a:r>
          </a:p>
          <a:p>
            <a:r>
              <a:rPr lang="pt-BR" dirty="0"/>
              <a:t>7. Conclusão e 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397082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8D18-BAB2-4B12-A245-499DBE9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6B776D-DA45-4ECC-9353-89C5B5F6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Diagrama de classes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3FDB6F-DC95-48A3-85EB-27A5AFCA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1" y="2427033"/>
            <a:ext cx="8177833" cy="31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BC09-D02C-4642-BA65-6A58CCB2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9B7B2-F62F-4029-AD19-B8A0C6FE0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5705"/>
            <a:ext cx="8596668" cy="4795658"/>
          </a:xfrm>
        </p:spPr>
        <p:txBody>
          <a:bodyPr/>
          <a:lstStyle/>
          <a:p>
            <a:r>
              <a:rPr lang="pt-BR" dirty="0"/>
              <a:t>Árvore de dados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46B6D9-E220-46F2-AE47-7314EB4C3A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7" y="1815675"/>
            <a:ext cx="7760391" cy="47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103D6-4FE0-4FD3-96A2-9E37DCD9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C9646-75ED-40E9-815C-A2B8C8D2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2067"/>
            <a:ext cx="8596668" cy="4299296"/>
          </a:xfrm>
        </p:spPr>
        <p:txBody>
          <a:bodyPr/>
          <a:lstStyle/>
          <a:p>
            <a:r>
              <a:rPr lang="pt-BR" dirty="0"/>
              <a:t>Tela principal</a:t>
            </a:r>
          </a:p>
          <a:p>
            <a:pPr lvl="1"/>
            <a:r>
              <a:rPr lang="pt-BR" dirty="0"/>
              <a:t>a) Sincronizar e status conexão</a:t>
            </a:r>
          </a:p>
          <a:p>
            <a:pPr lvl="1"/>
            <a:r>
              <a:rPr lang="pt-BR" dirty="0"/>
              <a:t>b) Adicionar experimento</a:t>
            </a:r>
          </a:p>
          <a:p>
            <a:pPr lvl="1"/>
            <a:r>
              <a:rPr lang="pt-BR" dirty="0"/>
              <a:t>c) Ver experimento</a:t>
            </a:r>
          </a:p>
          <a:p>
            <a:pPr lvl="1"/>
            <a:r>
              <a:rPr lang="pt-BR" dirty="0"/>
              <a:t>d) Adicionar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23AE2-CEF1-4B0A-A1B2-42DA01215D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85" y="1742067"/>
            <a:ext cx="2799080" cy="47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A719F-CAA9-45F3-B28E-04C4B62C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C1458-9E6A-4BF8-91A7-4F781A15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Tela de adicionar experimento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E3BFB-EAC7-4A68-9E91-446E10113B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1" y="1930400"/>
            <a:ext cx="8136835" cy="42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76AE9-2F19-4A86-88A2-30E98BE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735F50-AE66-4F5F-AC0C-9733399C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3809"/>
            <a:ext cx="8596668" cy="4667554"/>
          </a:xfrm>
        </p:spPr>
        <p:txBody>
          <a:bodyPr/>
          <a:lstStyle/>
          <a:p>
            <a:r>
              <a:rPr lang="pt-BR" dirty="0"/>
              <a:t>Tela de captura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5DA0E-AC9E-4FDF-9265-44CD2BA19B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0" y="1511327"/>
            <a:ext cx="3008243" cy="48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1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28C46-2193-45A6-8233-18F09AF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3F92A-CBD9-4857-B227-26788619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1965"/>
            <a:ext cx="8596668" cy="4729397"/>
          </a:xfrm>
        </p:spPr>
        <p:txBody>
          <a:bodyPr/>
          <a:lstStyle/>
          <a:p>
            <a:r>
              <a:rPr lang="pt-BR" dirty="0"/>
              <a:t>Tela de gráficos e informações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10DC2-D076-430C-A847-D216886D1D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8" y="2054087"/>
            <a:ext cx="7818781" cy="43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FAC47-19F8-42CB-8EC7-D04C8621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F1D9DA-97DF-4E33-958C-60AB7BC4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9774"/>
            <a:ext cx="8596668" cy="4371588"/>
          </a:xfrm>
        </p:spPr>
        <p:txBody>
          <a:bodyPr/>
          <a:lstStyle/>
          <a:p>
            <a:pPr algn="just"/>
            <a:r>
              <a:rPr lang="pt-BR" dirty="0"/>
              <a:t>Imagem digital</a:t>
            </a:r>
          </a:p>
          <a:p>
            <a:pPr lvl="1" algn="just"/>
            <a:r>
              <a:rPr lang="pt-BR" dirty="0"/>
              <a:t>Matriz bidimensional </a:t>
            </a:r>
            <a:r>
              <a:rPr lang="pt-BR" b="1" dirty="0"/>
              <a:t>U</a:t>
            </a:r>
            <a:r>
              <a:rPr lang="pt-BR" dirty="0"/>
              <a:t> de N linhas por N colunas, onde cada coordenada espacial U(x, y) corresponde á um ponto que representa uma determinada intensidade luminosa da cor branca(escala de cinza). A este ponto dá se o nome de </a:t>
            </a:r>
            <a:r>
              <a:rPr lang="pt-BR" i="1" dirty="0"/>
              <a:t>pixel </a:t>
            </a:r>
            <a:r>
              <a:rPr lang="pt-BR" dirty="0"/>
              <a:t>(</a:t>
            </a:r>
            <a:r>
              <a:rPr lang="pt-BR" dirty="0" err="1"/>
              <a:t>Persechino</a:t>
            </a:r>
            <a:r>
              <a:rPr lang="pt-BR" dirty="0"/>
              <a:t> &amp; Albuquerque, 2015).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0E91AA-1840-4A95-9EC0-5C03D09698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5" y="3192007"/>
            <a:ext cx="4572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D8F92-4D80-4AC1-A28A-CA073AA5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AE7E80-62F5-4661-8E71-968FC454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6605"/>
            <a:ext cx="8596668" cy="4714757"/>
          </a:xfrm>
        </p:spPr>
        <p:txBody>
          <a:bodyPr/>
          <a:lstStyle/>
          <a:p>
            <a:r>
              <a:rPr lang="pt-BR" dirty="0"/>
              <a:t>Camadas RGB</a:t>
            </a:r>
          </a:p>
          <a:p>
            <a:pPr lvl="1"/>
            <a:r>
              <a:rPr lang="pt-BR" dirty="0"/>
              <a:t>Imagem colorida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12752DD-51AA-440F-B460-0AA10A58FA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76" y="2534099"/>
            <a:ext cx="4411721" cy="147737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0218C43-15AE-42B2-AF20-EB3A6CAB14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19" y="4100975"/>
            <a:ext cx="2297833" cy="15905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E28282-96F2-4BEF-982C-5DEE73EE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879697"/>
            <a:ext cx="4184947" cy="23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31B8B-7831-4B21-A533-BE23CF59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6D6B-3C53-41CE-B028-A1F5523D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5461"/>
            <a:ext cx="8596668" cy="4755901"/>
          </a:xfrm>
        </p:spPr>
        <p:txBody>
          <a:bodyPr/>
          <a:lstStyle/>
          <a:p>
            <a:r>
              <a:rPr lang="pt-BR" dirty="0"/>
              <a:t>Histograma</a:t>
            </a:r>
          </a:p>
          <a:p>
            <a:pPr lvl="1"/>
            <a:r>
              <a:rPr lang="pt-BR" dirty="0"/>
              <a:t>Para Vieira Neto &amp; Marques Filho (1999) O histograma de uma imagem é simplesmente um conjunto de números indicando o percentual de pixels naquela imagem que apresenta um determinado nível de cinza.</a:t>
            </a:r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003C33-A3CB-46F3-8CC5-7037D3C3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67" y="2608690"/>
            <a:ext cx="5513895" cy="410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9C4C8-5BBA-41C2-901D-023D0FA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FA6B5F-426C-4521-A7AF-006BDCF3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35"/>
            <a:ext cx="8596668" cy="4305327"/>
          </a:xfrm>
        </p:spPr>
        <p:txBody>
          <a:bodyPr/>
          <a:lstStyle/>
          <a:p>
            <a:r>
              <a:rPr lang="pt-BR" dirty="0"/>
              <a:t>Aquisição de imagens</a:t>
            </a:r>
          </a:p>
          <a:p>
            <a:pPr lvl="1"/>
            <a:r>
              <a:rPr lang="pt-BR" dirty="0"/>
              <a:t>Câmera do smartphone </a:t>
            </a:r>
          </a:p>
          <a:p>
            <a:pPr lvl="1"/>
            <a:r>
              <a:rPr lang="pt-BR" dirty="0"/>
              <a:t>12.8 Megapixels</a:t>
            </a:r>
          </a:p>
          <a:p>
            <a:pPr lvl="1"/>
            <a:r>
              <a:rPr lang="pt-BR" dirty="0"/>
              <a:t>4128 X 3096</a:t>
            </a:r>
          </a:p>
          <a:p>
            <a:pPr lvl="1"/>
            <a:r>
              <a:rPr lang="pt-BR" dirty="0"/>
              <a:t>Padronização</a:t>
            </a:r>
          </a:p>
          <a:p>
            <a:pPr lvl="1"/>
            <a:r>
              <a:rPr lang="pt-BR" dirty="0"/>
              <a:t>Auxilio acelerômetro</a:t>
            </a:r>
          </a:p>
          <a:p>
            <a:pPr lvl="1"/>
            <a:r>
              <a:rPr lang="pt-BR" dirty="0"/>
              <a:t>Suporte fixo e móvel </a:t>
            </a:r>
          </a:p>
          <a:p>
            <a:pPr lvl="1"/>
            <a:r>
              <a:rPr lang="pt-BR" dirty="0"/>
              <a:t>Ambiência estufa</a:t>
            </a:r>
          </a:p>
          <a:p>
            <a:pPr lvl="1"/>
            <a:r>
              <a:rPr lang="pt-BR" dirty="0"/>
              <a:t>Fundo preto</a:t>
            </a:r>
          </a:p>
          <a:p>
            <a:pPr lvl="1"/>
            <a:r>
              <a:rPr lang="pt-BR" dirty="0"/>
              <a:t>Horário predefinido</a:t>
            </a:r>
          </a:p>
          <a:p>
            <a:pPr lvl="1"/>
            <a:r>
              <a:rPr lang="pt-BR" dirty="0"/>
              <a:t>luminosidade(gargalo)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F9BD06-5354-4112-9ADD-ADA9E616FD2F}"/>
              </a:ext>
            </a:extLst>
          </p:cNvPr>
          <p:cNvSpPr txBox="1"/>
          <p:nvPr/>
        </p:nvSpPr>
        <p:spPr>
          <a:xfrm>
            <a:off x="677334" y="1366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C09DA2-7592-437E-AD8B-A77D55B42E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63632" y="1718366"/>
            <a:ext cx="5110370" cy="37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A3AAE-4572-48A4-8DE0-B30A6294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313D6-8B00-4B88-BD71-7BEED59B7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Alface</a:t>
            </a:r>
          </a:p>
          <a:p>
            <a:pPr lvl="1"/>
            <a:r>
              <a:rPr lang="pt-BR" dirty="0"/>
              <a:t>Hortaliça de folhas comestíveis</a:t>
            </a:r>
          </a:p>
          <a:p>
            <a:pPr lvl="1"/>
            <a:r>
              <a:rPr lang="pt-BR" dirty="0"/>
              <a:t>Datada de 4500 a.C. </a:t>
            </a:r>
          </a:p>
          <a:p>
            <a:pPr lvl="1"/>
            <a:r>
              <a:rPr lang="pt-BR" dirty="0"/>
              <a:t>Entre as mais consumidas no Brasil e no mundo</a:t>
            </a:r>
          </a:p>
          <a:p>
            <a:pPr lvl="1"/>
            <a:r>
              <a:rPr lang="pt-BR" dirty="0"/>
              <a:t>Importante fonte de sais minerais</a:t>
            </a:r>
          </a:p>
          <a:p>
            <a:pPr lvl="1"/>
            <a:r>
              <a:rPr lang="pt-BR" dirty="0"/>
              <a:t>Vitamina A e C</a:t>
            </a:r>
          </a:p>
          <a:p>
            <a:pPr lvl="1"/>
            <a:r>
              <a:rPr lang="pt-BR" dirty="0"/>
              <a:t>Baixo valor calórico</a:t>
            </a:r>
          </a:p>
          <a:p>
            <a:pPr lvl="1"/>
            <a:r>
              <a:rPr lang="pt-BR" dirty="0"/>
              <a:t>Variados tipos e apresentações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02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94DF1-142E-4CCB-901C-C9D76E59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31015D-3AD4-4CD7-B25C-6AFD3615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1"/>
          </a:xfrm>
        </p:spPr>
        <p:txBody>
          <a:bodyPr/>
          <a:lstStyle/>
          <a:p>
            <a:r>
              <a:rPr lang="pt-BR" dirty="0"/>
              <a:t>Filtragem e realce</a:t>
            </a:r>
          </a:p>
          <a:p>
            <a:pPr lvl="1"/>
            <a:r>
              <a:rPr lang="pt-BR" dirty="0"/>
              <a:t>Prepara imagem para uso</a:t>
            </a:r>
          </a:p>
          <a:p>
            <a:pPr lvl="1"/>
            <a:r>
              <a:rPr lang="pt-BR" i="1" dirty="0" err="1"/>
              <a:t>Resize</a:t>
            </a:r>
            <a:r>
              <a:rPr lang="pt-BR" dirty="0"/>
              <a:t> ¼ (1032 x 874 )</a:t>
            </a:r>
          </a:p>
          <a:p>
            <a:pPr lvl="1"/>
            <a:r>
              <a:rPr lang="pt-BR" dirty="0"/>
              <a:t>Menor custo computacional</a:t>
            </a:r>
          </a:p>
          <a:p>
            <a:pPr lvl="1"/>
            <a:r>
              <a:rPr lang="pt-BR" dirty="0"/>
              <a:t>Resultado mais rápido</a:t>
            </a:r>
          </a:p>
          <a:p>
            <a:pPr lvl="1"/>
            <a:r>
              <a:rPr lang="pt-BR" i="1" dirty="0" err="1"/>
              <a:t>Blur</a:t>
            </a:r>
            <a:endParaRPr lang="pt-BR" i="1" dirty="0"/>
          </a:p>
          <a:p>
            <a:pPr lvl="1"/>
            <a:r>
              <a:rPr lang="pt-BR" dirty="0"/>
              <a:t>Desfocar </a:t>
            </a:r>
          </a:p>
          <a:p>
            <a:pPr lvl="1"/>
            <a:r>
              <a:rPr lang="pt-BR" dirty="0"/>
              <a:t>Remover ruídos de alta frequência</a:t>
            </a:r>
          </a:p>
          <a:p>
            <a:pPr lvl="1"/>
            <a:r>
              <a:rPr lang="pt-BR" dirty="0"/>
              <a:t>2 x (3, 3)</a:t>
            </a:r>
          </a:p>
          <a:p>
            <a:pPr lvl="1"/>
            <a:r>
              <a:rPr lang="pt-BR" dirty="0" err="1"/>
              <a:t>OpenCV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96533-7CF4-4A81-8FA9-A2E17DEA5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6" y="5100662"/>
            <a:ext cx="1981723" cy="14529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42D59D-D626-4901-8B01-0033ACE1B5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5" y="1930400"/>
            <a:ext cx="4062315" cy="28853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D4A5D6A-B891-42FC-94DB-6BA89996E9CA}"/>
              </a:ext>
            </a:extLst>
          </p:cNvPr>
          <p:cNvSpPr txBox="1"/>
          <p:nvPr/>
        </p:nvSpPr>
        <p:spPr>
          <a:xfrm>
            <a:off x="4973948" y="15610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3AA79D-A019-43F9-A170-240C7737DCB4}"/>
              </a:ext>
            </a:extLst>
          </p:cNvPr>
          <p:cNvSpPr txBox="1"/>
          <p:nvPr/>
        </p:nvSpPr>
        <p:spPr>
          <a:xfrm>
            <a:off x="4973948" y="4809244"/>
            <a:ext cx="83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Resize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723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E9BC5-D46E-4187-9414-E691095A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E4C47-8FFE-481C-93EF-263599648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8957"/>
            <a:ext cx="8596668" cy="4782405"/>
          </a:xfrm>
        </p:spPr>
        <p:txBody>
          <a:bodyPr/>
          <a:lstStyle/>
          <a:p>
            <a:r>
              <a:rPr lang="pt-BR" dirty="0"/>
              <a:t>Segmentação</a:t>
            </a:r>
          </a:p>
          <a:p>
            <a:pPr lvl="1"/>
            <a:r>
              <a:rPr lang="pt-BR" dirty="0"/>
              <a:t>Etapa crucial</a:t>
            </a:r>
          </a:p>
          <a:p>
            <a:pPr lvl="1"/>
            <a:r>
              <a:rPr lang="pt-BR" dirty="0"/>
              <a:t>Duas rotinas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do quadrado vermelho (referência)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das mudas de alface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1F3F54-DC0C-4FE1-81D9-4D3338C4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94979" y="2484785"/>
            <a:ext cx="3375847" cy="48856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D62C16-C664-4E08-BB5D-8EC4FE6E7AAE}"/>
              </a:ext>
            </a:extLst>
          </p:cNvPr>
          <p:cNvSpPr txBox="1"/>
          <p:nvPr/>
        </p:nvSpPr>
        <p:spPr>
          <a:xfrm rot="1308935">
            <a:off x="4203145" y="397565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10F5D-42D3-45D2-BE82-FD8FE826D512}"/>
              </a:ext>
            </a:extLst>
          </p:cNvPr>
          <p:cNvSpPr txBox="1"/>
          <p:nvPr/>
        </p:nvSpPr>
        <p:spPr>
          <a:xfrm rot="1308935">
            <a:off x="3255614" y="426093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</p:spTree>
    <p:extLst>
      <p:ext uri="{BB962C8B-B14F-4D97-AF65-F5344CB8AC3E}">
        <p14:creationId xmlns:p14="http://schemas.microsoft.com/office/powerpoint/2010/main" val="218196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E0CBB-759D-47FA-85FA-3A653069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A7B356B-BC72-4BB9-9F35-E048B5A09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Manipulação de camadas RGB</a:t>
                </a:r>
              </a:p>
              <a:p>
                <a:r>
                  <a:rPr lang="pt-BR" dirty="0"/>
                  <a:t>Na literatura...</a:t>
                </a:r>
              </a:p>
              <a:p>
                <a:pPr lvl="1"/>
                <a:r>
                  <a:rPr lang="pt-BR" dirty="0" err="1"/>
                  <a:t>ExcVermelho</a:t>
                </a:r>
                <a:r>
                  <a:rPr lang="pt-BR" dirty="0"/>
                  <a:t> 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(2∗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pt-B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sz="2400" dirty="0"/>
              </a:p>
              <a:p>
                <a:pPr lvl="1"/>
                <a:r>
                  <a:rPr lang="pt-BR" dirty="0" err="1"/>
                  <a:t>ExcVerde</a:t>
                </a:r>
                <a:r>
                  <a:rPr lang="pt-BR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A7B356B-BC72-4BB9-9F35-E048B5A09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487887B1-9CFB-4C6C-8000-76F62A80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9033" y="2213333"/>
            <a:ext cx="3553401" cy="416449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4E2B836-2122-4264-AEBB-7EF9F2FAA9D0}"/>
              </a:ext>
            </a:extLst>
          </p:cNvPr>
          <p:cNvSpPr txBox="1"/>
          <p:nvPr/>
        </p:nvSpPr>
        <p:spPr>
          <a:xfrm>
            <a:off x="6297973" y="2160589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ExcVerde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63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1217-CC46-4E62-B5DC-ADDB2B92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Solução encontrada...</a:t>
                </a:r>
              </a:p>
              <a:p>
                <a:endParaRPr lang="pt-BR" dirty="0"/>
              </a:p>
              <a:p>
                <a:pPr lvl="1"/>
                <a:r>
                  <a:rPr lang="pt-BR" dirty="0" err="1"/>
                  <a:t>ExcVermelho</a:t>
                </a:r>
                <a:r>
                  <a:rPr lang="pt-B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+(455−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dirty="0"/>
              </a:p>
              <a:p>
                <a:pPr lvl="1"/>
                <a:r>
                  <a:rPr lang="pt-BR" dirty="0" err="1"/>
                  <a:t>ExcVerde</a:t>
                </a:r>
                <a:r>
                  <a:rPr lang="pt-B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+(455−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dirty="0"/>
              </a:p>
              <a:p>
                <a:pPr lvl="1"/>
                <a:r>
                  <a:rPr lang="pt-BR" dirty="0"/>
                  <a:t>Tentativa e erro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32F50-EBF2-4178-8C10-F122B8DA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80603" y="2300921"/>
            <a:ext cx="3649003" cy="42922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EFB75E-D4F9-4FCA-8F00-7CEC852F66C7}"/>
              </a:ext>
            </a:extLst>
          </p:cNvPr>
          <p:cNvSpPr txBox="1"/>
          <p:nvPr/>
        </p:nvSpPr>
        <p:spPr>
          <a:xfrm>
            <a:off x="6096000" y="2239769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ExcVerde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469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03EBD-B7AC-4BE1-965F-D0A6A255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B7D78C-2BF8-4B30-B948-E3493847B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11965"/>
                <a:ext cx="8596668" cy="4729397"/>
              </a:xfrm>
            </p:spPr>
            <p:txBody>
              <a:bodyPr/>
              <a:lstStyle/>
              <a:p>
                <a:r>
                  <a:rPr lang="pt-BR" dirty="0"/>
                  <a:t>a)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+(455−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sz="1600" dirty="0"/>
                  <a:t>b)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+(1000−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B7D78C-2BF8-4B30-B948-E3493847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11965"/>
                <a:ext cx="8596668" cy="4729397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6F0B3317-64DE-4B18-A38C-EFDF6C846C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0" y="2425147"/>
            <a:ext cx="7981094" cy="40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1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356D5-7A40-490A-B21C-91C1BE88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A4727-6964-49AA-BC17-08CB8A50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596668" cy="4110963"/>
          </a:xfrm>
        </p:spPr>
        <p:txBody>
          <a:bodyPr/>
          <a:lstStyle/>
          <a:p>
            <a:r>
              <a:rPr lang="pt-BR" dirty="0"/>
              <a:t>Algoritmo 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Identificação área de interesse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Contagem de pixels da referência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Contagem de pixels da área verde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Cálculo de área verde (área foliar)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Geração de imagem  processada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1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03A7F-CBDB-4F21-9806-8C058B72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10E4935-E815-4919-ACFD-E0BE3F0F8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4242"/>
                <a:ext cx="8596668" cy="5247861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Identificação área de interesse</a:t>
                </a:r>
              </a:p>
              <a:p>
                <a:r>
                  <a:rPr lang="pt-BR" dirty="0"/>
                  <a:t>Automático</a:t>
                </a:r>
              </a:p>
              <a:p>
                <a:pPr lvl="1"/>
                <a:r>
                  <a:rPr lang="pt-BR" dirty="0"/>
                  <a:t>Percorre histograma fim -&gt; inicio</a:t>
                </a:r>
              </a:p>
              <a:p>
                <a:pPr lvl="1"/>
                <a:r>
                  <a:rPr lang="pt-BR" dirty="0"/>
                  <a:t>Procura 1° maior valor</a:t>
                </a:r>
              </a:p>
              <a:p>
                <a:pPr lvl="1"/>
                <a:r>
                  <a:rPr lang="pt-BR" dirty="0"/>
                  <a:t>Guarda índice</a:t>
                </a:r>
              </a:p>
              <a:p>
                <a:pPr lvl="1"/>
                <a:r>
                  <a:rPr lang="pt-BR" dirty="0"/>
                  <a:t>Procura 2°maior valor &gt;= 1° </a:t>
                </a:r>
              </a:p>
              <a:p>
                <a:pPr lvl="1"/>
                <a:r>
                  <a:rPr lang="pt-BR" dirty="0"/>
                  <a:t>Guarda índice</a:t>
                </a:r>
              </a:p>
              <a:p>
                <a:pPr lvl="1"/>
                <a:r>
                  <a:rPr lang="pt-BR" dirty="0"/>
                  <a:t>Encontra índice do ponto</a:t>
                </a:r>
              </a:p>
              <a:p>
                <a:pPr marL="457200" lvl="1" indent="0">
                  <a:buNone/>
                </a:pPr>
                <a:r>
                  <a:rPr lang="pt-BR" b="1" dirty="0">
                    <a:solidFill>
                      <a:srgbClr val="FF0000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pt-BR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pt-BR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2+</m:t>
                    </m:r>
                    <m:f>
                      <m:fPr>
                        <m:ctrlPr>
                          <a:rPr 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2)</m:t>
                        </m:r>
                      </m:num>
                      <m:den>
                        <m:r>
                          <a:rPr lang="pt-BR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pt-BR" dirty="0"/>
                  <a:t>Onde:</a:t>
                </a:r>
              </a:p>
              <a:p>
                <a:pPr marL="457200" lvl="1" indent="0">
                  <a:buNone/>
                </a:pPr>
                <a:r>
                  <a:rPr lang="pt-BR" dirty="0"/>
                  <a:t>I é o índice do limiar no histograma; M1 é o índice do 1° maior e M2 é o índice do 2° maior</a:t>
                </a:r>
              </a:p>
              <a:p>
                <a:pPr marL="457200" lvl="1" indent="0">
                  <a:buNone/>
                </a:pPr>
                <a:r>
                  <a:rPr lang="pt-BR" dirty="0">
                    <a:solidFill>
                      <a:srgbClr val="FF0000"/>
                    </a:solidFill>
                  </a:rPr>
                  <a:t>Limiar = histograma [I]</a:t>
                </a:r>
              </a:p>
              <a:p>
                <a:pPr marL="457200" lvl="1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10E4935-E815-4919-ACFD-E0BE3F0F8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4242"/>
                <a:ext cx="8596668" cy="5247861"/>
              </a:xfrm>
              <a:blipFill>
                <a:blip r:embed="rId2"/>
                <a:stretch>
                  <a:fillRect l="-142" t="-6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2C31B589-82CD-48B9-A394-2B26E703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91" y="1854075"/>
            <a:ext cx="5068750" cy="354545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BC645A-6EB0-4793-901D-694659C44F11}"/>
              </a:ext>
            </a:extLst>
          </p:cNvPr>
          <p:cNvSpPr txBox="1"/>
          <p:nvPr/>
        </p:nvSpPr>
        <p:spPr>
          <a:xfrm>
            <a:off x="5437132" y="148474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 resultante operações RGB </a:t>
            </a:r>
          </a:p>
        </p:txBody>
      </p:sp>
    </p:spTree>
    <p:extLst>
      <p:ext uri="{BB962C8B-B14F-4D97-AF65-F5344CB8AC3E}">
        <p14:creationId xmlns:p14="http://schemas.microsoft.com/office/powerpoint/2010/main" val="419421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F5C3-66EF-4F44-A461-32961A4C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F34B9F-E28F-438C-B6E8-6E5FE02A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46" y="1270000"/>
            <a:ext cx="6141443" cy="5493026"/>
          </a:xfrm>
        </p:spPr>
      </p:pic>
    </p:spTree>
    <p:extLst>
      <p:ext uri="{BB962C8B-B14F-4D97-AF65-F5344CB8AC3E}">
        <p14:creationId xmlns:p14="http://schemas.microsoft.com/office/powerpoint/2010/main" val="117974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8125-456E-4865-88AF-99CE5D76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3FA411-B756-41C4-B276-1722A143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6765"/>
            <a:ext cx="8596668" cy="4424597"/>
          </a:xfrm>
        </p:spPr>
        <p:txBody>
          <a:bodyPr/>
          <a:lstStyle/>
          <a:p>
            <a:r>
              <a:rPr lang="pt-BR" dirty="0"/>
              <a:t>Contagem de pixels</a:t>
            </a:r>
          </a:p>
          <a:p>
            <a:pPr lvl="1"/>
            <a:r>
              <a:rPr lang="pt-BR" dirty="0"/>
              <a:t>Semelhante para referência e área verde</a:t>
            </a:r>
          </a:p>
          <a:p>
            <a:pPr lvl="1"/>
            <a:r>
              <a:rPr lang="pt-BR" dirty="0"/>
              <a:t>Percorre toda a imagem </a:t>
            </a:r>
          </a:p>
          <a:p>
            <a:pPr lvl="1"/>
            <a:r>
              <a:rPr lang="pt-BR" dirty="0"/>
              <a:t>Verifica pixels a pixels 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DBE693-2016-4865-B3D8-C446AAC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429000"/>
            <a:ext cx="8824475" cy="27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4FA66-46A6-4BF3-B17A-B4C35E64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88217A-661F-4E8E-8ED0-29AC24CCF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49287"/>
                <a:ext cx="8596668" cy="42920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Cálculo de área verde</a:t>
                </a:r>
              </a:p>
              <a:p>
                <a:pPr lvl="1"/>
                <a:r>
                  <a:rPr lang="pt-BR" dirty="0"/>
                  <a:t>Quadrado de </a:t>
                </a:r>
                <a:r>
                  <a:rPr lang="pt-BR"/>
                  <a:t>referência d</a:t>
                </a:r>
                <a:r>
                  <a:rPr lang="pt-BR" dirty="0"/>
                  <a:t>e</a:t>
                </a:r>
                <a:r>
                  <a:rPr lang="pt-BR"/>
                  <a:t> </a:t>
                </a:r>
                <a:r>
                  <a:rPr lang="pt-BR" dirty="0"/>
                  <a:t>4 cm²</a:t>
                </a:r>
              </a:p>
              <a:p>
                <a:pPr lvl="1"/>
                <a:r>
                  <a:rPr lang="pt-BR" dirty="0"/>
                  <a:t>Sabendo a quantidade de pixels vermelhos</a:t>
                </a:r>
              </a:p>
              <a:p>
                <a:pPr lvl="1"/>
                <a:r>
                  <a:rPr lang="pt-BR" dirty="0"/>
                  <a:t>Sabendo a quantidade de pixels verdes</a:t>
                </a:r>
              </a:p>
              <a:p>
                <a:pPr lvl="1"/>
                <a:r>
                  <a:rPr lang="pt-BR" dirty="0"/>
                  <a:t>Simples regra de três</a:t>
                </a:r>
              </a:p>
              <a:p>
                <a:pPr marL="457200" lvl="1" indent="0">
                  <a:buNone/>
                </a:pPr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r>
                      <a:rPr lang="pt-BR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4∗</m:t>
                        </m:r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𝑃𝐺</m:t>
                        </m:r>
                      </m:num>
                      <m:den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𝑃𝑅</m:t>
                        </m:r>
                      </m:den>
                    </m:f>
                  </m:oMath>
                </a14:m>
                <a:endParaRPr lang="pt-BR" sz="2800" dirty="0"/>
              </a:p>
              <a:p>
                <a:pPr marL="457200" lvl="1" indent="0">
                  <a:buNone/>
                </a:pPr>
                <a:r>
                  <a:rPr lang="pt-BR" dirty="0"/>
                  <a:t>Onde:</a:t>
                </a:r>
              </a:p>
              <a:p>
                <a:pPr marL="457200" lvl="1" indent="0">
                  <a:buNone/>
                </a:pPr>
                <a:r>
                  <a:rPr lang="pt-BR" dirty="0"/>
                  <a:t>A é a área verde,</a:t>
                </a:r>
              </a:p>
              <a:p>
                <a:pPr marL="457200" lvl="1" indent="0">
                  <a:buNone/>
                </a:pPr>
                <a:r>
                  <a:rPr lang="pt-BR" dirty="0"/>
                  <a:t>4 se refere aos cm² de referência</a:t>
                </a:r>
              </a:p>
              <a:p>
                <a:pPr marL="457200" lvl="1" indent="0">
                  <a:buNone/>
                </a:pPr>
                <a:r>
                  <a:rPr lang="pt-BR" dirty="0"/>
                  <a:t>PG são os pixels verdes</a:t>
                </a:r>
              </a:p>
              <a:p>
                <a:pPr marL="457200" lvl="1" indent="0">
                  <a:buNone/>
                </a:pPr>
                <a:r>
                  <a:rPr lang="pt-BR" dirty="0"/>
                  <a:t>PR são os pixels vermelhos</a:t>
                </a:r>
              </a:p>
              <a:p>
                <a:pPr marL="457200" lvl="1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88217A-661F-4E8E-8ED0-29AC24CCF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49287"/>
                <a:ext cx="8596668" cy="4292075"/>
              </a:xfrm>
              <a:blipFill>
                <a:blip r:embed="rId2"/>
                <a:stretch>
                  <a:fillRect l="-142" t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9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A9A0E-49E2-42D4-8D46-B127C5A1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7FEE25-34E3-4383-BC7F-320E89A5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15" y="4089650"/>
            <a:ext cx="2118545" cy="1996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BB8278-E8C9-453A-980A-DD4B0AEF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05" y="1535550"/>
            <a:ext cx="2103315" cy="19977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AED437-5A2B-47C6-9403-A089564B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45" y="1535011"/>
            <a:ext cx="2103315" cy="19977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8451E60-ABB0-469C-B514-4188FB8F1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625" y="4123490"/>
            <a:ext cx="2118545" cy="198959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C8D38C8-BC9F-4EDE-BD57-5E80F6DD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663" y="1520663"/>
            <a:ext cx="2315385" cy="19895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D76B2-C302-4C14-98DB-1203B168383D}"/>
              </a:ext>
            </a:extLst>
          </p:cNvPr>
          <p:cNvSpPr txBox="1"/>
          <p:nvPr/>
        </p:nvSpPr>
        <p:spPr>
          <a:xfrm>
            <a:off x="1905587" y="3556110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Frisee</a:t>
            </a:r>
            <a:r>
              <a:rPr lang="pt-BR" dirty="0"/>
              <a:t> - </a:t>
            </a:r>
            <a:r>
              <a:rPr lang="pt-BR" dirty="0" err="1"/>
              <a:t>Brunela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3EBB93-404A-4C11-AC19-15C143EAFD32}"/>
              </a:ext>
            </a:extLst>
          </p:cNvPr>
          <p:cNvSpPr txBox="1"/>
          <p:nvPr/>
        </p:nvSpPr>
        <p:spPr>
          <a:xfrm>
            <a:off x="4391228" y="3562701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Mirela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B57CA7-4D60-41D3-901C-0617412AB8FF}"/>
              </a:ext>
            </a:extLst>
          </p:cNvPr>
          <p:cNvSpPr txBox="1"/>
          <p:nvPr/>
        </p:nvSpPr>
        <p:spPr>
          <a:xfrm>
            <a:off x="7021121" y="3501972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Gabriela</a:t>
            </a:r>
          </a:p>
        </p:txBody>
      </p:sp>
      <p:pic>
        <p:nvPicPr>
          <p:cNvPr id="22" name="Espaço Reservado para Conteúdo 21">
            <a:extLst>
              <a:ext uri="{FF2B5EF4-FFF2-40B4-BE49-F238E27FC236}">
                <a16:creationId xmlns:a16="http://schemas.microsoft.com/office/drawing/2014/main" id="{F1D89A74-FF57-4471-9CC7-A9669B7A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72104" y="4119399"/>
            <a:ext cx="2103315" cy="1997772"/>
          </a:xfr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21D15E-5800-42D2-A11B-66C54C441B6B}"/>
              </a:ext>
            </a:extLst>
          </p:cNvPr>
          <p:cNvSpPr txBox="1"/>
          <p:nvPr/>
        </p:nvSpPr>
        <p:spPr>
          <a:xfrm>
            <a:off x="1505287" y="6126885"/>
            <a:ext cx="24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Americana - Andressa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EEC33-AA17-405B-9B84-BD5E4EA57D6B}"/>
              </a:ext>
            </a:extLst>
          </p:cNvPr>
          <p:cNvSpPr txBox="1"/>
          <p:nvPr/>
        </p:nvSpPr>
        <p:spPr>
          <a:xfrm>
            <a:off x="4320358" y="6126885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Romana - Luiza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96E2FE-87D6-4E89-BC6E-5BD0A8005513}"/>
              </a:ext>
            </a:extLst>
          </p:cNvPr>
          <p:cNvSpPr txBox="1"/>
          <p:nvPr/>
        </p:nvSpPr>
        <p:spPr>
          <a:xfrm>
            <a:off x="6795744" y="6063734"/>
            <a:ext cx="23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</a:t>
            </a:r>
            <a:r>
              <a:rPr lang="pt-BR" dirty="0" err="1"/>
              <a:t>Crocantela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B4FA11-468D-410C-B56B-ED80697D44FE}"/>
              </a:ext>
            </a:extLst>
          </p:cNvPr>
          <p:cNvSpPr txBox="1"/>
          <p:nvPr/>
        </p:nvSpPr>
        <p:spPr>
          <a:xfrm>
            <a:off x="1522709" y="6496217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https://bit.ly/2QU9agy</a:t>
            </a:r>
          </a:p>
        </p:txBody>
      </p:sp>
    </p:spTree>
    <p:extLst>
      <p:ext uri="{BB962C8B-B14F-4D97-AF65-F5344CB8AC3E}">
        <p14:creationId xmlns:p14="http://schemas.microsoft.com/office/powerpoint/2010/main" val="2042031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174C6-A924-4D4E-8B6B-18C14D6D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D9440-D2DF-4A2F-9E8A-31028539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6278"/>
            <a:ext cx="8596668" cy="4345085"/>
          </a:xfrm>
        </p:spPr>
        <p:txBody>
          <a:bodyPr/>
          <a:lstStyle/>
          <a:p>
            <a:r>
              <a:rPr lang="pt-BR" dirty="0"/>
              <a:t>Geração de imagem processada </a:t>
            </a:r>
          </a:p>
          <a:p>
            <a:pPr lvl="1"/>
            <a:r>
              <a:rPr lang="pt-BR" dirty="0"/>
              <a:t>Mostrar as áreas identificadas no processamento</a:t>
            </a:r>
          </a:p>
          <a:p>
            <a:pPr lvl="1"/>
            <a:r>
              <a:rPr lang="pt-BR" dirty="0"/>
              <a:t>Binária verde + binária vermelha (geradas na contagem)</a:t>
            </a:r>
          </a:p>
          <a:p>
            <a:pPr lvl="1"/>
            <a:r>
              <a:rPr lang="pt-BR" dirty="0"/>
              <a:t>Preenchimento de camadas RGB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ABFF89-5A1C-4734-B0C8-0ABF33EACF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6" y="3429000"/>
            <a:ext cx="5143500" cy="2571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1128F4-2A7D-4A45-892D-6B070F55BF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544" y="3125874"/>
            <a:ext cx="2571750" cy="31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4C186-A3AB-4E9C-8C51-27A97CEE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764E8-B3EA-4651-B63B-0BDF987DB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391479"/>
            <a:ext cx="9061967" cy="4649884"/>
          </a:xfrm>
        </p:spPr>
        <p:txBody>
          <a:bodyPr/>
          <a:lstStyle/>
          <a:p>
            <a:r>
              <a:rPr lang="pt-BR" dirty="0"/>
              <a:t>Local do experimento</a:t>
            </a:r>
          </a:p>
          <a:p>
            <a:pPr lvl="1"/>
            <a:r>
              <a:rPr lang="pt-BR" dirty="0"/>
              <a:t>EAJ </a:t>
            </a:r>
          </a:p>
          <a:p>
            <a:pPr lvl="1"/>
            <a:r>
              <a:rPr lang="pt-BR" dirty="0"/>
              <a:t>Produção vegetal</a:t>
            </a:r>
          </a:p>
          <a:p>
            <a:pPr lvl="1"/>
            <a:r>
              <a:rPr lang="pt-BR" dirty="0"/>
              <a:t>Estufa</a:t>
            </a:r>
          </a:p>
          <a:p>
            <a:pPr lvl="1"/>
            <a:r>
              <a:rPr lang="pt-BR" dirty="0"/>
              <a:t>168 metros²</a:t>
            </a:r>
          </a:p>
          <a:p>
            <a:pPr lvl="1"/>
            <a:r>
              <a:rPr lang="pt-BR" dirty="0"/>
              <a:t>+- 4 metros² usados</a:t>
            </a:r>
          </a:p>
          <a:p>
            <a:pPr lvl="1"/>
            <a:r>
              <a:rPr lang="pt-BR" dirty="0"/>
              <a:t>Conjunto de 6 canaletas</a:t>
            </a:r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marL="457200" lvl="1" indent="0">
              <a:buNone/>
            </a:pPr>
            <a:r>
              <a:rPr lang="pt-BR" dirty="0"/>
              <a:t>                                                            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6E394A-D45F-43C1-9E4E-05E8A78A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08" y="1553845"/>
            <a:ext cx="5453270" cy="40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4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53474-3B17-4011-A675-4ADD0ADD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6D411-6C97-4ADD-88DE-EAFA7004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pt-BR" dirty="0"/>
              <a:t>Quadrúpede</a:t>
            </a:r>
          </a:p>
          <a:p>
            <a:pPr lvl="1"/>
            <a:r>
              <a:rPr lang="pt-BR" dirty="0"/>
              <a:t>Canos de PVC</a:t>
            </a:r>
          </a:p>
          <a:p>
            <a:pPr lvl="1"/>
            <a:r>
              <a:rPr lang="pt-BR" dirty="0"/>
              <a:t>T’s e </a:t>
            </a:r>
            <a:r>
              <a:rPr lang="pt-BR" dirty="0" err="1"/>
              <a:t>presílias</a:t>
            </a:r>
            <a:endParaRPr lang="pt-BR" dirty="0"/>
          </a:p>
          <a:p>
            <a:pPr lvl="1"/>
            <a:r>
              <a:rPr lang="pt-BR" dirty="0"/>
              <a:t>Parafusos</a:t>
            </a:r>
          </a:p>
          <a:p>
            <a:pPr lvl="1"/>
            <a:r>
              <a:rPr lang="pt-BR" dirty="0"/>
              <a:t>Madeira</a:t>
            </a:r>
          </a:p>
          <a:p>
            <a:pPr lvl="1"/>
            <a:r>
              <a:rPr lang="pt-BR" dirty="0"/>
              <a:t>Peças improvisadas</a:t>
            </a:r>
          </a:p>
          <a:p>
            <a:endParaRPr lang="pt-BR" dirty="0"/>
          </a:p>
          <a:p>
            <a:r>
              <a:rPr lang="pt-BR" dirty="0"/>
              <a:t>Suporte para smartphone</a:t>
            </a:r>
          </a:p>
          <a:p>
            <a:pPr lvl="1"/>
            <a:r>
              <a:rPr lang="pt-BR" dirty="0"/>
              <a:t>Vários ângulos de ajuste</a:t>
            </a:r>
          </a:p>
          <a:p>
            <a:pPr lvl="1"/>
            <a:r>
              <a:rPr lang="pt-BR" dirty="0"/>
              <a:t>Várias alturas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1B897C-BFAA-4F8D-BF32-E6825ABB56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51" y="2018749"/>
            <a:ext cx="4731442" cy="39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A496F-37CA-41B0-A016-79DA91E6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6715FF-9FFF-442E-B244-54EE3EA9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Smartphone</a:t>
            </a:r>
          </a:p>
          <a:p>
            <a:pPr lvl="1"/>
            <a:r>
              <a:rPr lang="pt-BR" dirty="0"/>
              <a:t>Desenvolvimento e testes</a:t>
            </a:r>
          </a:p>
          <a:p>
            <a:pPr lvl="1"/>
            <a:r>
              <a:rPr lang="pt-BR" dirty="0"/>
              <a:t>Samsung</a:t>
            </a:r>
          </a:p>
          <a:p>
            <a:pPr lvl="1"/>
            <a:r>
              <a:rPr lang="pt-BR" dirty="0"/>
              <a:t>SM-J500M</a:t>
            </a:r>
          </a:p>
          <a:p>
            <a:pPr lvl="1"/>
            <a:r>
              <a:rPr lang="pt-BR" dirty="0"/>
              <a:t>12.8 Megapixels</a:t>
            </a:r>
          </a:p>
          <a:p>
            <a:pPr lvl="1"/>
            <a:r>
              <a:rPr lang="pt-BR" dirty="0"/>
              <a:t>4128 x 3096</a:t>
            </a:r>
          </a:p>
          <a:p>
            <a:pPr lvl="1"/>
            <a:r>
              <a:rPr lang="pt-BR" dirty="0"/>
              <a:t>Conexão </a:t>
            </a:r>
            <a:r>
              <a:rPr lang="pt-BR" i="1" dirty="0" err="1"/>
              <a:t>bluetooth</a:t>
            </a:r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364774-9C35-4073-899F-19F6A6BA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479" y="1621527"/>
            <a:ext cx="2551181" cy="46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52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9AE50-A994-4B32-97EA-C2C4EE49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D071C-67E8-462D-8658-8F2496FD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Monopod</a:t>
            </a:r>
            <a:endParaRPr lang="pt-BR" dirty="0"/>
          </a:p>
          <a:p>
            <a:pPr lvl="1"/>
            <a:r>
              <a:rPr lang="pt-BR" dirty="0"/>
              <a:t>Famoso “pau de selfie”</a:t>
            </a:r>
          </a:p>
          <a:p>
            <a:pPr lvl="1"/>
            <a:r>
              <a:rPr lang="pt-BR" dirty="0"/>
              <a:t>Conexão </a:t>
            </a:r>
            <a:r>
              <a:rPr lang="pt-BR" i="1" dirty="0" err="1"/>
              <a:t>bluetooth</a:t>
            </a:r>
            <a:endParaRPr lang="pt-BR" i="1" dirty="0"/>
          </a:p>
          <a:p>
            <a:pPr lvl="1"/>
            <a:r>
              <a:rPr lang="pt-BR" dirty="0"/>
              <a:t>Botão de disparo</a:t>
            </a:r>
          </a:p>
          <a:p>
            <a:pPr lvl="1"/>
            <a:r>
              <a:rPr lang="pt-BR" dirty="0"/>
              <a:t>Tamanho ajustável</a:t>
            </a:r>
          </a:p>
          <a:p>
            <a:pPr lvl="1"/>
            <a:r>
              <a:rPr lang="pt-BR" dirty="0"/>
              <a:t>Também usado como suporte 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5310C-6CA2-4636-A9FA-058A89B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29" y="1780161"/>
            <a:ext cx="4930242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9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9A0B9-115B-4C82-A7D9-450EA938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17E974-54A0-46EA-B1D1-B79E9EE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021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Metodologia dos testes</a:t>
            </a:r>
          </a:p>
          <a:p>
            <a:pPr lvl="1"/>
            <a:r>
              <a:rPr lang="pt-BR" dirty="0"/>
              <a:t>Validar o sistema</a:t>
            </a:r>
          </a:p>
          <a:p>
            <a:pPr lvl="1"/>
            <a:r>
              <a:rPr lang="pt-BR" dirty="0"/>
              <a:t>Verificar o crescimento da alface em cm²</a:t>
            </a:r>
          </a:p>
          <a:p>
            <a:pPr lvl="1"/>
            <a:r>
              <a:rPr lang="pt-BR" dirty="0"/>
              <a:t>24 a 31 de agosto</a:t>
            </a:r>
          </a:p>
          <a:p>
            <a:pPr lvl="1"/>
            <a:r>
              <a:rPr lang="pt-BR" dirty="0"/>
              <a:t>Alface tipo lisa, cultivar babá verão </a:t>
            </a:r>
          </a:p>
          <a:p>
            <a:pPr lvl="1"/>
            <a:r>
              <a:rPr lang="pt-BR" dirty="0"/>
              <a:t>Capturas diárias</a:t>
            </a:r>
          </a:p>
          <a:p>
            <a:pPr lvl="1"/>
            <a:r>
              <a:rPr lang="pt-BR" dirty="0"/>
              <a:t>Entre 7:15 e 7:45 horas da manhã</a:t>
            </a:r>
          </a:p>
          <a:p>
            <a:pPr lvl="1"/>
            <a:r>
              <a:rPr lang="pt-BR" dirty="0"/>
              <a:t>5 mudas recém transplantadas</a:t>
            </a:r>
          </a:p>
          <a:p>
            <a:pPr lvl="1"/>
            <a:r>
              <a:rPr lang="pt-BR" dirty="0"/>
              <a:t>Vários experimentos paralelos</a:t>
            </a:r>
          </a:p>
          <a:p>
            <a:pPr lvl="1"/>
            <a:r>
              <a:rPr lang="pt-BR" dirty="0"/>
              <a:t>2 x com 5 alfaces </a:t>
            </a:r>
          </a:p>
          <a:p>
            <a:pPr lvl="1"/>
            <a:r>
              <a:rPr lang="pt-BR" dirty="0"/>
              <a:t>2 x com 1 alface</a:t>
            </a:r>
          </a:p>
          <a:p>
            <a:pPr lvl="1"/>
            <a:r>
              <a:rPr lang="pt-BR" dirty="0"/>
              <a:t>1 x com 5 alfaces com </a:t>
            </a:r>
            <a:r>
              <a:rPr lang="pt-BR" i="1" dirty="0" err="1"/>
              <a:t>monopod</a:t>
            </a:r>
            <a:endParaRPr lang="pt-BR" i="1" dirty="0"/>
          </a:p>
          <a:p>
            <a:pPr lvl="1"/>
            <a:r>
              <a:rPr lang="pt-BR" dirty="0"/>
              <a:t>Capturas com</a:t>
            </a:r>
            <a:r>
              <a:rPr lang="pt-BR" i="1" dirty="0"/>
              <a:t>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3493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A6EE-19B4-4B6D-B6E9-98BE33FF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7EF53-B206-4F11-8B69-2E9937CB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495"/>
            <a:ext cx="8596668" cy="454386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Passo a passo</a:t>
            </a:r>
          </a:p>
          <a:p>
            <a:pPr lvl="1"/>
            <a:r>
              <a:rPr lang="pt-BR" dirty="0"/>
              <a:t>Conectar </a:t>
            </a:r>
            <a:r>
              <a:rPr lang="pt-BR" i="1" dirty="0"/>
              <a:t> </a:t>
            </a:r>
            <a:r>
              <a:rPr lang="pt-BR" i="1" dirty="0" err="1"/>
              <a:t>monopod</a:t>
            </a:r>
            <a:r>
              <a:rPr lang="pt-BR" i="1" dirty="0"/>
              <a:t> </a:t>
            </a:r>
            <a:r>
              <a:rPr lang="pt-BR" dirty="0"/>
              <a:t>com</a:t>
            </a:r>
            <a:r>
              <a:rPr lang="pt-BR" i="1" dirty="0"/>
              <a:t> smartphone</a:t>
            </a:r>
          </a:p>
          <a:p>
            <a:pPr lvl="1"/>
            <a:r>
              <a:rPr lang="pt-BR" dirty="0"/>
              <a:t>Abrir </a:t>
            </a:r>
            <a:r>
              <a:rPr lang="pt-BR" dirty="0" err="1"/>
              <a:t>Horus</a:t>
            </a:r>
            <a:r>
              <a:rPr lang="pt-BR" dirty="0"/>
              <a:t> Green</a:t>
            </a:r>
          </a:p>
          <a:p>
            <a:pPr lvl="1"/>
            <a:r>
              <a:rPr lang="pt-BR" dirty="0"/>
              <a:t>Escolher experimento para captura</a:t>
            </a:r>
          </a:p>
          <a:p>
            <a:pPr lvl="1"/>
            <a:r>
              <a:rPr lang="pt-BR" dirty="0"/>
              <a:t>Encaixe do smartphone no suporte</a:t>
            </a:r>
          </a:p>
          <a:p>
            <a:pPr lvl="1"/>
            <a:r>
              <a:rPr lang="pt-BR" dirty="0"/>
              <a:t>Alinhamento e verificação</a:t>
            </a:r>
          </a:p>
          <a:p>
            <a:pPr lvl="1"/>
            <a:r>
              <a:rPr lang="pt-BR" dirty="0"/>
              <a:t>Capturar imagem</a:t>
            </a:r>
          </a:p>
          <a:p>
            <a:pPr lvl="1"/>
            <a:r>
              <a:rPr lang="pt-BR" dirty="0"/>
              <a:t>Retirar smartphone do suporte</a:t>
            </a:r>
          </a:p>
          <a:p>
            <a:pPr lvl="1"/>
            <a:r>
              <a:rPr lang="pt-BR" dirty="0"/>
              <a:t>Verificação da câmera</a:t>
            </a:r>
          </a:p>
          <a:p>
            <a:pPr lvl="1"/>
            <a:r>
              <a:rPr lang="pt-BR" dirty="0"/>
              <a:t>Verificação do app</a:t>
            </a:r>
          </a:p>
          <a:p>
            <a:pPr lvl="1"/>
            <a:r>
              <a:rPr lang="pt-BR" dirty="0"/>
              <a:t>Envio da imagem para processamento</a:t>
            </a:r>
          </a:p>
          <a:p>
            <a:pPr lvl="1"/>
            <a:r>
              <a:rPr lang="pt-BR" dirty="0"/>
              <a:t>Ou imagem guardada</a:t>
            </a:r>
          </a:p>
          <a:p>
            <a:pPr lvl="1"/>
            <a:r>
              <a:rPr lang="pt-BR" dirty="0"/>
              <a:t>Aguardar resultados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34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116AC-72C8-4129-BECA-B5460F48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0BC726-1C87-47ED-9E47-102CF7FA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2"/>
          </a:xfrm>
        </p:spPr>
        <p:txBody>
          <a:bodyPr/>
          <a:lstStyle/>
          <a:p>
            <a:r>
              <a:rPr lang="pt-BR" dirty="0"/>
              <a:t>Curva com 5 alfaces</a:t>
            </a:r>
          </a:p>
          <a:p>
            <a:pPr lvl="1"/>
            <a:r>
              <a:rPr lang="pt-BR" dirty="0"/>
              <a:t>Sex:  	93 cm²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 215 cm²</a:t>
            </a:r>
          </a:p>
          <a:p>
            <a:pPr lvl="1"/>
            <a:r>
              <a:rPr lang="pt-BR" dirty="0"/>
              <a:t>Ter:  280 cm²</a:t>
            </a:r>
          </a:p>
          <a:p>
            <a:pPr lvl="1"/>
            <a:r>
              <a:rPr lang="pt-BR" dirty="0" err="1">
                <a:solidFill>
                  <a:schemeClr val="tx1"/>
                </a:solidFill>
              </a:rPr>
              <a:t>Qua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dirty="0">
                <a:solidFill>
                  <a:srgbClr val="FF0000"/>
                </a:solidFill>
              </a:rPr>
              <a:t> 417 cm²</a:t>
            </a:r>
          </a:p>
          <a:p>
            <a:pPr lvl="1"/>
            <a:r>
              <a:rPr lang="pt-BR" dirty="0" err="1">
                <a:solidFill>
                  <a:schemeClr val="tx1"/>
                </a:solidFill>
              </a:rPr>
              <a:t>Qui</a:t>
            </a:r>
            <a:r>
              <a:rPr lang="pt-BR" dirty="0">
                <a:solidFill>
                  <a:schemeClr val="tx1"/>
                </a:solidFill>
              </a:rPr>
              <a:t>: 193 cm²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Sex: 220 cm²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324773-3101-437D-BF3F-266E66BD1E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29" y="1689017"/>
            <a:ext cx="6117121" cy="34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8B3C9-352F-46EB-BE9D-76EAE195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FDA9B8-2B87-49A6-B15B-5103789A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9737"/>
            <a:ext cx="8596668" cy="4221625"/>
          </a:xfrm>
        </p:spPr>
        <p:txBody>
          <a:bodyPr/>
          <a:lstStyle/>
          <a:p>
            <a:r>
              <a:rPr lang="pt-BR" dirty="0"/>
              <a:t>Percentual 5 alfaces</a:t>
            </a:r>
          </a:p>
          <a:p>
            <a:pPr lvl="1"/>
            <a:r>
              <a:rPr lang="pt-BR" dirty="0"/>
              <a:t>Sex:    0 %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131 %</a:t>
            </a:r>
          </a:p>
          <a:p>
            <a:pPr lvl="1"/>
            <a:r>
              <a:rPr lang="pt-BR" dirty="0"/>
              <a:t>Ter:  201 %</a:t>
            </a:r>
          </a:p>
          <a:p>
            <a:pPr lvl="1"/>
            <a:r>
              <a:rPr lang="pt-BR" dirty="0" err="1"/>
              <a:t>Qua</a:t>
            </a:r>
            <a:r>
              <a:rPr lang="pt-BR" dirty="0"/>
              <a:t>: 348 %</a:t>
            </a:r>
          </a:p>
          <a:p>
            <a:pPr lvl="1"/>
            <a:r>
              <a:rPr lang="pt-BR" dirty="0" err="1"/>
              <a:t>Qui</a:t>
            </a:r>
            <a:r>
              <a:rPr lang="pt-BR" dirty="0"/>
              <a:t>:  108 %</a:t>
            </a:r>
          </a:p>
          <a:p>
            <a:pPr lvl="1"/>
            <a:r>
              <a:rPr lang="pt-BR" dirty="0"/>
              <a:t>Sex:  137 %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2EB4FF-2531-41C6-B572-4906723C11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68" y="1930400"/>
            <a:ext cx="6012154" cy="33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DB496-529B-427F-9C56-3C47C520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4BCED5-984B-45A3-81F9-01ADA2DD2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35"/>
            <a:ext cx="8596668" cy="4305327"/>
          </a:xfrm>
        </p:spPr>
        <p:txBody>
          <a:bodyPr/>
          <a:lstStyle/>
          <a:p>
            <a:r>
              <a:rPr lang="pt-BR" dirty="0"/>
              <a:t>Curva com 1 alface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 41 cm²</a:t>
            </a:r>
          </a:p>
          <a:p>
            <a:pPr lvl="1"/>
            <a:r>
              <a:rPr lang="pt-BR" dirty="0"/>
              <a:t>Ter:  48 cm²</a:t>
            </a:r>
          </a:p>
          <a:p>
            <a:pPr lvl="1"/>
            <a:r>
              <a:rPr lang="pt-BR" dirty="0" err="1"/>
              <a:t>Qua</a:t>
            </a:r>
            <a:r>
              <a:rPr lang="pt-BR" dirty="0"/>
              <a:t>: 65 cm²</a:t>
            </a:r>
          </a:p>
          <a:p>
            <a:pPr lvl="1"/>
            <a:r>
              <a:rPr lang="pt-BR" dirty="0" err="1"/>
              <a:t>Qui</a:t>
            </a:r>
            <a:r>
              <a:rPr lang="pt-BR" dirty="0"/>
              <a:t>: 30,26 cm²</a:t>
            </a:r>
          </a:p>
          <a:p>
            <a:pPr lvl="1"/>
            <a:r>
              <a:rPr lang="pt-BR" dirty="0"/>
              <a:t>Sex: 30,86 cm²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36B2CA-FB5A-438A-861F-31F47EA3F0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86" y="1930400"/>
            <a:ext cx="6193223" cy="35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A1F85-053C-44F2-BC78-9C2C4C64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724DA-D9E5-49AE-B99D-777D28BD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Cultivo em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Presença de substrato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orgânica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química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Planta fixada ao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Rega diária 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Colheita: 50 a 60 dias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13CEB6-CB93-40F9-884C-4EB487B5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04" y="2160589"/>
            <a:ext cx="5526112" cy="36858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5D4BF6-019C-4D19-B9B4-E9B5197384CB}"/>
              </a:ext>
            </a:extLst>
          </p:cNvPr>
          <p:cNvSpPr txBox="1"/>
          <p:nvPr/>
        </p:nvSpPr>
        <p:spPr>
          <a:xfrm>
            <a:off x="3866204" y="590221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https://glo.bo/2yEOxNH</a:t>
            </a:r>
          </a:p>
        </p:txBody>
      </p:sp>
    </p:spTree>
    <p:extLst>
      <p:ext uri="{BB962C8B-B14F-4D97-AF65-F5344CB8AC3E}">
        <p14:creationId xmlns:p14="http://schemas.microsoft.com/office/powerpoint/2010/main" val="3898452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B28F7-6125-4F80-8013-F1D94BD9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6737D99C-0783-4471-9F77-6713D0A7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9287"/>
            <a:ext cx="8596668" cy="4292076"/>
          </a:xfrm>
        </p:spPr>
        <p:txBody>
          <a:bodyPr/>
          <a:lstStyle/>
          <a:p>
            <a:r>
              <a:rPr lang="pt-BR" dirty="0"/>
              <a:t>Percentual 1 alface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  0 %</a:t>
            </a:r>
          </a:p>
          <a:p>
            <a:pPr lvl="1"/>
            <a:r>
              <a:rPr lang="pt-BR" dirty="0"/>
              <a:t>Ter:  18 %</a:t>
            </a:r>
          </a:p>
          <a:p>
            <a:pPr lvl="1"/>
            <a:r>
              <a:rPr lang="pt-BR" dirty="0" err="1"/>
              <a:t>Qua</a:t>
            </a:r>
            <a:r>
              <a:rPr lang="pt-BR" dirty="0"/>
              <a:t>: 60 %</a:t>
            </a:r>
          </a:p>
          <a:p>
            <a:pPr lvl="1"/>
            <a:r>
              <a:rPr lang="pt-BR" dirty="0" err="1"/>
              <a:t>Qui</a:t>
            </a:r>
            <a:r>
              <a:rPr lang="pt-BR" dirty="0"/>
              <a:t>: -26 %</a:t>
            </a:r>
          </a:p>
          <a:p>
            <a:pPr lvl="1"/>
            <a:r>
              <a:rPr lang="pt-BR" dirty="0"/>
              <a:t>Sex: -24 %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382710-CDE3-409B-9E4B-00720364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8" y="1930400"/>
            <a:ext cx="6292842" cy="35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84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DB67-5B07-47F2-B312-CCCFA38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96475F-48E7-48EE-9192-58EC781F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983"/>
            <a:ext cx="8596668" cy="507558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Análise dos resultados</a:t>
            </a:r>
          </a:p>
          <a:p>
            <a:pPr lvl="1"/>
            <a:r>
              <a:rPr lang="pt-BR" dirty="0"/>
              <a:t>Erro médio entre capturas na mesma hora</a:t>
            </a:r>
          </a:p>
          <a:p>
            <a:pPr lvl="1"/>
            <a:r>
              <a:rPr lang="pt-BR" dirty="0"/>
              <a:t>Experimento com 5 alfaces</a:t>
            </a:r>
          </a:p>
          <a:p>
            <a:pPr lvl="1"/>
            <a:r>
              <a:rPr lang="pt-BR" dirty="0"/>
              <a:t>Erro médio: </a:t>
            </a:r>
            <a:r>
              <a:rPr lang="pt-BR" dirty="0">
                <a:solidFill>
                  <a:srgbClr val="FF0000"/>
                </a:solidFill>
              </a:rPr>
              <a:t>12.27 cm²</a:t>
            </a:r>
            <a:r>
              <a:rPr lang="pt-BR" dirty="0"/>
              <a:t>  para mais ou para menos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Erro médio quadrúpede x </a:t>
            </a:r>
            <a:r>
              <a:rPr lang="pt-BR" i="1" dirty="0" err="1"/>
              <a:t>monopod</a:t>
            </a:r>
            <a:r>
              <a:rPr lang="pt-BR" dirty="0"/>
              <a:t> : </a:t>
            </a:r>
            <a:r>
              <a:rPr lang="pt-BR" dirty="0">
                <a:solidFill>
                  <a:srgbClr val="FF0000"/>
                </a:solidFill>
              </a:rPr>
              <a:t>13.92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cm²</a:t>
            </a:r>
            <a:r>
              <a:rPr lang="pt-BR" dirty="0"/>
              <a:t> 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515F56E-C7E4-422E-BF45-CF44E9E8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7755"/>
              </p:ext>
            </p:extLst>
          </p:nvPr>
        </p:nvGraphicFramePr>
        <p:xfrm>
          <a:off x="1166190" y="2928072"/>
          <a:ext cx="6941287" cy="2665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2069">
                  <a:extLst>
                    <a:ext uri="{9D8B030D-6E8A-4147-A177-3AD203B41FA5}">
                      <a16:colId xmlns:a16="http://schemas.microsoft.com/office/drawing/2014/main" val="665244272"/>
                    </a:ext>
                  </a:extLst>
                </a:gridCol>
                <a:gridCol w="3469218">
                  <a:extLst>
                    <a:ext uri="{9D8B030D-6E8A-4147-A177-3AD203B41FA5}">
                      <a16:colId xmlns:a16="http://schemas.microsoft.com/office/drawing/2014/main" val="270275712"/>
                    </a:ext>
                  </a:extLst>
                </a:gridCol>
              </a:tblGrid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Experimento 1 - quadrúpede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Experimento  2  - quadrúpede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3416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93.96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110.90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97102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215.13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214.44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839979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280.14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301.74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75797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417.29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431.77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447199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193.63 cm²</a:t>
                      </a:r>
                      <a:endParaRPr lang="pt-B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179.15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793145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220.95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215.50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86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772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F9121-BF48-40D6-B5E9-014C9F63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FFA3F-5DE6-4C3D-A2B3-53171504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3757"/>
            <a:ext cx="8596668" cy="4477605"/>
          </a:xfrm>
        </p:spPr>
        <p:txBody>
          <a:bodyPr/>
          <a:lstStyle/>
          <a:p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Leaf</a:t>
            </a:r>
            <a:endParaRPr lang="pt-BR" dirty="0"/>
          </a:p>
          <a:p>
            <a:pPr lvl="1"/>
            <a:r>
              <a:rPr lang="pt-BR" dirty="0"/>
              <a:t>Ferramenta com propósito semelhante</a:t>
            </a:r>
          </a:p>
          <a:p>
            <a:pPr lvl="1"/>
            <a:r>
              <a:rPr lang="pt-BR" dirty="0"/>
              <a:t>Medir área </a:t>
            </a:r>
            <a:r>
              <a:rPr lang="pt-BR" i="1" dirty="0" err="1"/>
              <a:t>Arabidopsis</a:t>
            </a:r>
            <a:endParaRPr lang="pt-BR" i="1" dirty="0"/>
          </a:p>
          <a:p>
            <a:pPr lvl="1"/>
            <a:r>
              <a:rPr lang="pt-BR" dirty="0"/>
              <a:t>Resultado instantâneo</a:t>
            </a:r>
          </a:p>
          <a:p>
            <a:pPr lvl="1"/>
            <a:r>
              <a:rPr lang="pt-BR" dirty="0"/>
              <a:t>Independe de internet</a:t>
            </a:r>
          </a:p>
          <a:p>
            <a:pPr lvl="1"/>
            <a:r>
              <a:rPr lang="pt-BR" dirty="0"/>
              <a:t>Segmentação manual</a:t>
            </a:r>
          </a:p>
          <a:p>
            <a:pPr lvl="1"/>
            <a:r>
              <a:rPr lang="pt-BR" dirty="0"/>
              <a:t>Passível de erro humano</a:t>
            </a:r>
          </a:p>
          <a:p>
            <a:pPr lvl="1"/>
            <a:r>
              <a:rPr lang="pt-BR" dirty="0"/>
              <a:t>Não guarda resultados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782332-3020-4B9F-82DA-11C29B4C72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70" y="1656522"/>
            <a:ext cx="2950888" cy="47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9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54923-B43F-42A3-A46F-D230B327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57806-C434-4589-AC9B-EE4B8F4B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6"/>
          </a:xfrm>
        </p:spPr>
        <p:txBody>
          <a:bodyPr/>
          <a:lstStyle/>
          <a:p>
            <a:r>
              <a:rPr lang="pt-BR" dirty="0" err="1"/>
              <a:t>Horus</a:t>
            </a:r>
            <a:r>
              <a:rPr lang="pt-BR" dirty="0"/>
              <a:t> Green x </a:t>
            </a:r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Leaf</a:t>
            </a:r>
            <a:endParaRPr lang="pt-BR" dirty="0"/>
          </a:p>
          <a:p>
            <a:pPr lvl="1"/>
            <a:r>
              <a:rPr lang="pt-BR" dirty="0"/>
              <a:t>5 alfaces, quadrúpede</a:t>
            </a:r>
          </a:p>
          <a:p>
            <a:pPr lvl="1"/>
            <a:r>
              <a:rPr lang="pt-BR" dirty="0"/>
              <a:t>Erro médio : </a:t>
            </a:r>
            <a:r>
              <a:rPr lang="pt-BR" dirty="0">
                <a:solidFill>
                  <a:srgbClr val="FF0000"/>
                </a:solidFill>
              </a:rPr>
              <a:t>11.48 cm²</a:t>
            </a:r>
            <a:r>
              <a:rPr lang="pt-BR" dirty="0"/>
              <a:t> para mais ou para menos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	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1A48A8C-1EB8-4CA2-B68E-5531DE31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30801"/>
              </p:ext>
            </p:extLst>
          </p:nvPr>
        </p:nvGraphicFramePr>
        <p:xfrm>
          <a:off x="1505149" y="3034748"/>
          <a:ext cx="6631685" cy="2891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9566">
                  <a:extLst>
                    <a:ext uri="{9D8B030D-6E8A-4147-A177-3AD203B41FA5}">
                      <a16:colId xmlns:a16="http://schemas.microsoft.com/office/drawing/2014/main" val="2551490117"/>
                    </a:ext>
                  </a:extLst>
                </a:gridCol>
                <a:gridCol w="3282119">
                  <a:extLst>
                    <a:ext uri="{9D8B030D-6E8A-4147-A177-3AD203B41FA5}">
                      <a16:colId xmlns:a16="http://schemas.microsoft.com/office/drawing/2014/main" val="566827228"/>
                    </a:ext>
                  </a:extLst>
                </a:gridCol>
              </a:tblGrid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Horus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 Green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Easy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Leaf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6003498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93.96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87.09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613468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215.13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216.99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34890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280.14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275.08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241276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417.29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386.74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0677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193.63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191.10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85229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220.95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198.92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60964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8CE2530-ABDD-48B4-96A1-827E94099CEE}"/>
              </a:ext>
            </a:extLst>
          </p:cNvPr>
          <p:cNvSpPr txBox="1"/>
          <p:nvPr/>
        </p:nvSpPr>
        <p:spPr>
          <a:xfrm>
            <a:off x="1152940" y="6228522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Acurácia de 84 % !</a:t>
            </a:r>
          </a:p>
        </p:txBody>
      </p:sp>
    </p:spTree>
    <p:extLst>
      <p:ext uri="{BB962C8B-B14F-4D97-AF65-F5344CB8AC3E}">
        <p14:creationId xmlns:p14="http://schemas.microsoft.com/office/powerpoint/2010/main" val="1337469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71F27-15E8-4912-825D-FC848E9A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5B4C2-B69E-417A-9EFF-6B467470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4243"/>
            <a:ext cx="8596668" cy="4557119"/>
          </a:xfrm>
        </p:spPr>
        <p:txBody>
          <a:bodyPr/>
          <a:lstStyle/>
          <a:p>
            <a:r>
              <a:rPr lang="pt-BR" dirty="0"/>
              <a:t>Possível causa dos erros</a:t>
            </a:r>
          </a:p>
          <a:p>
            <a:pPr lvl="1"/>
            <a:r>
              <a:rPr lang="pt-BR" dirty="0"/>
              <a:t>Vento</a:t>
            </a:r>
          </a:p>
          <a:p>
            <a:pPr lvl="1"/>
            <a:r>
              <a:rPr lang="pt-BR" dirty="0"/>
              <a:t>Iluminação </a:t>
            </a:r>
          </a:p>
          <a:p>
            <a:pPr lvl="1"/>
            <a:r>
              <a:rPr lang="pt-BR" dirty="0"/>
              <a:t>Fundo inadequado</a:t>
            </a:r>
          </a:p>
          <a:p>
            <a:pPr lvl="1"/>
            <a:r>
              <a:rPr lang="pt-BR" dirty="0"/>
              <a:t>Técnica de segmentação</a:t>
            </a:r>
          </a:p>
          <a:p>
            <a:r>
              <a:rPr lang="pt-BR" dirty="0"/>
              <a:t>Dificuldades</a:t>
            </a:r>
          </a:p>
          <a:p>
            <a:pPr lvl="1"/>
            <a:r>
              <a:rPr lang="pt-BR" dirty="0"/>
              <a:t>Montagem e instalação do quadrúpede</a:t>
            </a:r>
          </a:p>
          <a:p>
            <a:pPr lvl="1"/>
            <a:r>
              <a:rPr lang="pt-BR" dirty="0"/>
              <a:t>Instalação do fundo</a:t>
            </a:r>
          </a:p>
          <a:p>
            <a:pPr lvl="1"/>
            <a:r>
              <a:rPr lang="pt-BR" dirty="0"/>
              <a:t>Alinhamento do suporte smartphone</a:t>
            </a:r>
          </a:p>
          <a:p>
            <a:pPr lvl="1"/>
            <a:r>
              <a:rPr lang="pt-BR" dirty="0"/>
              <a:t>Ervas daninhas</a:t>
            </a:r>
          </a:p>
          <a:p>
            <a:pPr lvl="1"/>
            <a:r>
              <a:rPr lang="pt-BR" dirty="0"/>
              <a:t>Queima da bomba diversas vezes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77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2C728-F381-4EC0-AB90-5F4EB6D9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BA30D-AA25-425F-B5D6-E338E669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0991"/>
            <a:ext cx="8596668" cy="4570371"/>
          </a:xfrm>
        </p:spPr>
        <p:txBody>
          <a:bodyPr/>
          <a:lstStyle/>
          <a:p>
            <a:r>
              <a:rPr lang="pt-BR" dirty="0"/>
              <a:t>O sistema é capaz 	</a:t>
            </a:r>
          </a:p>
          <a:p>
            <a:pPr lvl="1"/>
            <a:r>
              <a:rPr lang="pt-BR" dirty="0"/>
              <a:t>Medir área verde em cm²</a:t>
            </a:r>
          </a:p>
          <a:p>
            <a:pPr lvl="1"/>
            <a:r>
              <a:rPr lang="pt-BR" dirty="0"/>
              <a:t>Guardar dados capturados</a:t>
            </a:r>
          </a:p>
          <a:p>
            <a:pPr lvl="1"/>
            <a:r>
              <a:rPr lang="pt-BR" dirty="0"/>
              <a:t>Gerar gráficos de área e percentual</a:t>
            </a:r>
          </a:p>
          <a:p>
            <a:pPr lvl="1"/>
            <a:r>
              <a:rPr lang="pt-BR" dirty="0"/>
              <a:t>Guardar informações sobre o cultivo</a:t>
            </a:r>
          </a:p>
          <a:p>
            <a:pPr lvl="1"/>
            <a:r>
              <a:rPr lang="pt-BR" dirty="0"/>
              <a:t>Acurácia de 84 % ou mais</a:t>
            </a:r>
          </a:p>
          <a:p>
            <a:r>
              <a:rPr lang="pt-BR" dirty="0"/>
              <a:t>Melhorias</a:t>
            </a:r>
          </a:p>
          <a:p>
            <a:pPr lvl="1"/>
            <a:r>
              <a:rPr lang="pt-BR" dirty="0"/>
              <a:t>Diminuir influencia do vento (captura de vídeo)</a:t>
            </a:r>
          </a:p>
          <a:p>
            <a:pPr lvl="1"/>
            <a:r>
              <a:rPr lang="pt-BR" dirty="0"/>
              <a:t>Calibração personalizada</a:t>
            </a:r>
          </a:p>
          <a:p>
            <a:pPr lvl="1"/>
            <a:r>
              <a:rPr lang="pt-BR" dirty="0"/>
              <a:t>Alfaces vermelhos</a:t>
            </a:r>
          </a:p>
          <a:p>
            <a:pPr lvl="1"/>
            <a:r>
              <a:rPr lang="pt-BR" dirty="0"/>
              <a:t>Tamanho da imagem no envio (dados móveis)</a:t>
            </a:r>
          </a:p>
          <a:p>
            <a:pPr lvl="1"/>
            <a:r>
              <a:rPr lang="pt-BR" dirty="0"/>
              <a:t>Guardar mais de uma imagem localmente (dependência de internet)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57150" indent="0">
              <a:buNone/>
            </a:pPr>
            <a:endParaRPr lang="pt-BR" dirty="0"/>
          </a:p>
          <a:p>
            <a:pPr marL="57150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2653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6A21-9C03-4317-A167-AB2736C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9C3A0-80D1-4F6C-AA4D-70A7FF0B3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35D62E-8C01-433C-9199-EA310CF433F0}"/>
              </a:ext>
            </a:extLst>
          </p:cNvPr>
          <p:cNvSpPr txBox="1"/>
          <p:nvPr/>
        </p:nvSpPr>
        <p:spPr>
          <a:xfrm>
            <a:off x="3525078" y="3429000"/>
            <a:ext cx="3116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213121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92F2D-69F3-4A12-A901-AB3547AF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3B473-25F7-49F3-9126-B5106D5F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Cultivo hidropônico</a:t>
            </a:r>
          </a:p>
          <a:p>
            <a:pPr lvl="1"/>
            <a:r>
              <a:rPr lang="pt-BR" i="1" dirty="0" err="1"/>
              <a:t>Nutrient</a:t>
            </a:r>
            <a:r>
              <a:rPr lang="pt-BR" i="1" dirty="0"/>
              <a:t> </a:t>
            </a:r>
            <a:r>
              <a:rPr lang="pt-BR" i="1" dirty="0" err="1"/>
              <a:t>Film</a:t>
            </a:r>
            <a:r>
              <a:rPr lang="pt-BR" i="1" dirty="0"/>
              <a:t> </a:t>
            </a:r>
            <a:r>
              <a:rPr lang="pt-BR" i="1" dirty="0" err="1"/>
              <a:t>Technique</a:t>
            </a:r>
            <a:endParaRPr lang="pt-BR" dirty="0"/>
          </a:p>
          <a:p>
            <a:pPr lvl="1"/>
            <a:r>
              <a:rPr lang="pt-BR" dirty="0"/>
              <a:t>Intensivo</a:t>
            </a:r>
          </a:p>
          <a:p>
            <a:pPr lvl="1"/>
            <a:r>
              <a:rPr lang="pt-BR" dirty="0"/>
              <a:t>Uso de canaletas de PVC</a:t>
            </a:r>
          </a:p>
          <a:p>
            <a:pPr lvl="1"/>
            <a:r>
              <a:rPr lang="pt-BR" dirty="0"/>
              <a:t>Esponja fenólica</a:t>
            </a:r>
          </a:p>
          <a:p>
            <a:pPr lvl="1"/>
            <a:r>
              <a:rPr lang="pt-BR" dirty="0"/>
              <a:t>Solução nutritiva</a:t>
            </a:r>
          </a:p>
          <a:p>
            <a:pPr lvl="1"/>
            <a:r>
              <a:rPr lang="pt-BR" dirty="0"/>
              <a:t>Circulação intermitente</a:t>
            </a:r>
          </a:p>
          <a:p>
            <a:pPr lvl="1"/>
            <a:r>
              <a:rPr lang="pt-BR" dirty="0"/>
              <a:t>Dependência de energia</a:t>
            </a:r>
          </a:p>
          <a:p>
            <a:pPr lvl="1"/>
            <a:r>
              <a:rPr lang="pt-BR" dirty="0"/>
              <a:t>Normalmente em estufa</a:t>
            </a:r>
          </a:p>
          <a:p>
            <a:pPr lvl="1"/>
            <a:r>
              <a:rPr lang="pt-BR" dirty="0"/>
              <a:t>Colheita: 35 a 45 dias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8FFAC9-6E0E-4991-95CC-C1E8EFC6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5" y="2257358"/>
            <a:ext cx="5943600" cy="34766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AF5EB1-D64A-4BEE-9970-3519F597BE00}"/>
              </a:ext>
            </a:extLst>
          </p:cNvPr>
          <p:cNvSpPr txBox="1"/>
          <p:nvPr/>
        </p:nvSpPr>
        <p:spPr>
          <a:xfrm>
            <a:off x="3987085" y="585669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https://bit.ly/2NNurGM</a:t>
            </a:r>
          </a:p>
        </p:txBody>
      </p:sp>
    </p:spTree>
    <p:extLst>
      <p:ext uri="{BB962C8B-B14F-4D97-AF65-F5344CB8AC3E}">
        <p14:creationId xmlns:p14="http://schemas.microsoft.com/office/powerpoint/2010/main" val="13110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E393C-A57A-464E-8CD5-15FFD08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FA6542-3CA8-4D8C-99E0-52AA80F4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225"/>
            <a:ext cx="8596668" cy="5274365"/>
          </a:xfrm>
        </p:spPr>
        <p:txBody>
          <a:bodyPr>
            <a:normAutofit/>
          </a:bodyPr>
          <a:lstStyle/>
          <a:p>
            <a:r>
              <a:rPr lang="pt-BR" dirty="0"/>
              <a:t>Solução Nutritiva e crescimento</a:t>
            </a:r>
          </a:p>
          <a:p>
            <a:pPr lvl="1" algn="just"/>
            <a:r>
              <a:rPr lang="pt-BR" dirty="0"/>
              <a:t>Cardoso (2016) : Estudo sobre a relação entre concentração de nitrogênio e água na solução nutritiva e a massa fresca da parte aérea da cultivar Stella.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 err="1"/>
              <a:t>Laurett</a:t>
            </a:r>
            <a:r>
              <a:rPr lang="pt-BR" dirty="0"/>
              <a:t> </a:t>
            </a:r>
            <a:r>
              <a:rPr lang="pt-BR" i="1" dirty="0"/>
              <a:t>et. al.</a:t>
            </a:r>
            <a:r>
              <a:rPr lang="pt-BR" dirty="0"/>
              <a:t> (2017) : Avaliação do desempenho da cultivar  Vitória de Santo Antão com adição crescente de Ferro na solução nutritiva. Foram avaliados a  massa fresca da parte aérea, número de folhas, área foliar e massa fresca da raiz.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Ribeiro (2015) : Estudo sobre os efeitos da concentração de cálcio na solução nutritiva. Foram avaliados a altura das plantas.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Magalhães (2010) : Avaliou variedades de alface lisa(Babá de Verão, Floresta, </a:t>
            </a:r>
            <a:r>
              <a:rPr lang="pt-BR" dirty="0" err="1"/>
              <a:t>Luisa</a:t>
            </a:r>
            <a:r>
              <a:rPr lang="pt-BR" dirty="0"/>
              <a:t> etc.) submetendo-as a estresse osmótico com dois níveis de condutividade elétrica.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Luz (2008) : Avaliou a influência de quatro intervalos diferentes de irrigação no cultivo da alface em sistemas hidropônicos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70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EE9DD-7145-4AF7-B5DF-7C101C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8B185-18C9-40FF-BEA8-00E2C946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646DF9-A81F-4D2F-B1A4-DB3F2486B350}"/>
              </a:ext>
            </a:extLst>
          </p:cNvPr>
          <p:cNvSpPr txBox="1"/>
          <p:nvPr/>
        </p:nvSpPr>
        <p:spPr>
          <a:xfrm>
            <a:off x="677334" y="2975113"/>
            <a:ext cx="822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Como medir o crescimento da alface ?</a:t>
            </a:r>
          </a:p>
        </p:txBody>
      </p:sp>
    </p:spTree>
    <p:extLst>
      <p:ext uri="{BB962C8B-B14F-4D97-AF65-F5344CB8AC3E}">
        <p14:creationId xmlns:p14="http://schemas.microsoft.com/office/powerpoint/2010/main" val="194413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602C-C691-4D30-80EC-82DC7B63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F1CA3C-6AAE-4FF9-8829-35841FA99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Em Pereira </a:t>
            </a:r>
            <a:r>
              <a:rPr lang="pt-BR" i="1" dirty="0"/>
              <a:t>et. al.</a:t>
            </a:r>
            <a:r>
              <a:rPr lang="pt-BR" dirty="0"/>
              <a:t> (2011) foi desenvolvido um modelo matemático para estimar a massa fresca da alface Vitoria de Santo Antão(lisa) com auxílio de imagens digitais.</a:t>
            </a:r>
          </a:p>
          <a:p>
            <a:pPr lvl="1"/>
            <a:r>
              <a:rPr lang="pt-BR" dirty="0"/>
              <a:t>Corel </a:t>
            </a:r>
            <a:r>
              <a:rPr lang="pt-BR" dirty="0" err="1"/>
              <a:t>Photopaint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CD886DF8-1A10-4109-A29C-55D25109C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2" y="2982225"/>
            <a:ext cx="6733553" cy="3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01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1386</TotalTime>
  <Words>1762</Words>
  <Application>Microsoft Office PowerPoint</Application>
  <PresentationFormat>Widescreen</PresentationFormat>
  <Paragraphs>471</Paragraphs>
  <Slides>56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Trebuchet MS</vt:lpstr>
      <vt:lpstr>Wingdings 3</vt:lpstr>
      <vt:lpstr>Facetado</vt:lpstr>
      <vt:lpstr>Sistema para monitoramento do crescimento da alface(Lactuca Sativa L.) utilizando processamento digital de imagens</vt:lpstr>
      <vt:lpstr>Estrutura da apresentação</vt:lpstr>
      <vt:lpstr>Introdução</vt:lpstr>
      <vt:lpstr>Introdução</vt:lpstr>
      <vt:lpstr>Introdução</vt:lpstr>
      <vt:lpstr>Introdução</vt:lpstr>
      <vt:lpstr>Introdução</vt:lpstr>
      <vt:lpstr>Introdução</vt:lpstr>
      <vt:lpstr>Trabalhos relacionados</vt:lpstr>
      <vt:lpstr>Trabalhos relacionados</vt:lpstr>
      <vt:lpstr>Trabalhos relacionados</vt:lpstr>
      <vt:lpstr>Trabalhos relacionados</vt:lpstr>
      <vt:lpstr>Objetivos</vt:lpstr>
      <vt:lpstr>Desenvolvimento - Arquitetura</vt:lpstr>
      <vt:lpstr>Desenvolvimento - Arquitetura</vt:lpstr>
      <vt:lpstr>Desenvolvimento - Arquitetura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PDI</vt:lpstr>
      <vt:lpstr>Desenvolvimento - PDI</vt:lpstr>
      <vt:lpstr>Desenvolvimento - PDI</vt:lpstr>
      <vt:lpstr>Desenvolvimento – PDI </vt:lpstr>
      <vt:lpstr>Desenvolvimento – PDI </vt:lpstr>
      <vt:lpstr>Desenvolvimento – PDI </vt:lpstr>
      <vt:lpstr>Desenvolvimento – PDI 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Materiais e métodos</vt:lpstr>
      <vt:lpstr>Materiais e métodos</vt:lpstr>
      <vt:lpstr>Materiais e métodos</vt:lpstr>
      <vt:lpstr>Materiais e métodos</vt:lpstr>
      <vt:lpstr>Materiais e métodos</vt:lpstr>
      <vt:lpstr>Materiais e métodos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 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monitoramento do crescimento da alface(Lactuca sativa L.) utilizando processamento digital de imagens</dc:title>
  <dc:creator>suelliton</dc:creator>
  <cp:lastModifiedBy>suelliton</cp:lastModifiedBy>
  <cp:revision>115</cp:revision>
  <dcterms:created xsi:type="dcterms:W3CDTF">2018-10-08T23:47:01Z</dcterms:created>
  <dcterms:modified xsi:type="dcterms:W3CDTF">2018-10-22T13:14:46Z</dcterms:modified>
</cp:coreProperties>
</file>